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1"/>
  </p:notesMasterIdLst>
  <p:sldIdLst>
    <p:sldId id="278" r:id="rId3"/>
    <p:sldId id="272" r:id="rId4"/>
    <p:sldId id="279" r:id="rId5"/>
    <p:sldId id="280" r:id="rId6"/>
    <p:sldId id="281" r:id="rId7"/>
    <p:sldId id="282" r:id="rId8"/>
    <p:sldId id="286" r:id="rId9"/>
    <p:sldId id="285" r:id="rId10"/>
    <p:sldId id="284" r:id="rId11"/>
    <p:sldId id="273" r:id="rId12"/>
    <p:sldId id="259" r:id="rId13"/>
    <p:sldId id="260" r:id="rId14"/>
    <p:sldId id="261" r:id="rId15"/>
    <p:sldId id="268" r:id="rId16"/>
    <p:sldId id="262" r:id="rId17"/>
    <p:sldId id="287" r:id="rId18"/>
    <p:sldId id="288" r:id="rId19"/>
    <p:sldId id="30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8000"/>
    <a:srgbClr val="FF9900"/>
    <a:srgbClr val="0066CC"/>
    <a:srgbClr val="CC6600"/>
    <a:srgbClr val="009900"/>
    <a:srgbClr val="D60093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FB930-0190-49D7-AC04-65493C2A74CF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50441-23D9-44A8-85C4-F93CCDEE2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29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D0BD83-70C0-46C5-8D0D-8CDFCD01E91A}" type="slidenum">
              <a:rPr lang="en-US" smtClean="0">
                <a:solidFill>
                  <a:srgbClr val="000000"/>
                </a:solidFill>
              </a:rPr>
              <a:pPr eaLnBrk="1" hangingPunct="1"/>
              <a:t>11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54549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BAB08D-87FB-4AB8-847C-F805730735EA}" type="slidenum">
              <a:rPr lang="en-US" smtClean="0">
                <a:solidFill>
                  <a:srgbClr val="000000"/>
                </a:solidFill>
              </a:rPr>
              <a:pPr eaLnBrk="1" hangingPunct="1"/>
              <a:t>12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60557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ABAE8F-627C-4BDA-A2D7-B21A451A64F8}" type="slidenum">
              <a:rPr lang="en-US" smtClean="0">
                <a:solidFill>
                  <a:srgbClr val="000000"/>
                </a:solidFill>
              </a:rPr>
              <a:pPr eaLnBrk="1" hangingPunct="1"/>
              <a:t>13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87969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E7B10-FA95-4CAB-9F55-027744984E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645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F38BBD-6F96-45B8-8334-B9BE88CDDD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076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A3E68-CF0F-44F6-9392-29490BF75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017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FD28A-3004-48C3-8633-33DAFFB3499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CF52B-C26C-4C3C-897C-63EA779A64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38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A58D1-D72F-4F3E-ADF2-D3E06659BB0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CA661-77DA-4F33-B9E9-CF2459DBF7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7294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10968-BA4E-46F8-806E-42B40355050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988D6-EF66-4EAE-AD11-60437C643E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3376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317F0-B8F8-45AC-8FE1-B4407DF308D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E2358-D24A-45AF-B2F4-C04BE4CD21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3491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65E13-620B-4649-84D9-491ED63572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3A0A0-2CEE-431D-81AF-6E58F874AB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216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1F2E7-8768-433F-B7BF-1B1E970B1FD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29F5E-B343-46A3-B4D0-2C51AFD533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18352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33541-13E4-4664-BC58-529FA0E7983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A964A-D282-4D9A-AF23-23BC2FCD02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4546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4ACB-492A-44BF-9C0C-B0486D939D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7BFD9-8376-4BF1-A5C4-95D64786F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483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FACD38-AB5F-4427-84B5-5C81CDC659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0461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94F3F-2016-403E-BCDD-25771D257D6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7E3EB-DCB8-4464-BF1E-1BDBE194C9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29468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39630-41E0-472D-9D33-5D9AD113C5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33C26-9C69-4EF4-9359-CD3BE59EBE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1392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F2D0E-01EC-479F-9600-9589460AC6C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E5D6B-416E-421D-91FC-B4DBAD871C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854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3EB5F-B428-4DBA-BD27-A2329A1A72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96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7D8A5-6163-4325-898A-14E5BA45B3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888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3D8EC7-C5CA-401C-A98C-A4433F1CAF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6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689A7-84DB-4B49-A48F-406C3C6584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186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A21F5-CDC6-4C4E-8400-F567E04CA9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735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2A379-12F6-4AFE-AFDC-69F2B283E4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107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5D29D-B306-4BA8-84ED-BDFC5275DD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570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FB2356-51AD-46CE-B934-36255C938A8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648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4A0128-B8EC-46E7-A8EC-5507E0C2539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D530B3-1B1F-4DE8-BB1C-E16774EE3FD4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5178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Detailed%20Research%20Plan%20Instructions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313" y="157162"/>
            <a:ext cx="1132998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So far, all participants should have:</a:t>
            </a:r>
          </a:p>
          <a:p>
            <a:endParaRPr lang="en-US" sz="2800" b="1" dirty="0" smtClean="0"/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Completed and submitted a Student Entry and Information Form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rgbClr val="660066"/>
                </a:solidFill>
              </a:rPr>
              <a:t>Conducted Background Research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rgbClr val="008000"/>
                </a:solidFill>
              </a:rPr>
              <a:t>M</a:t>
            </a:r>
            <a:r>
              <a:rPr lang="en-US" sz="2800" b="1" dirty="0" smtClean="0">
                <a:solidFill>
                  <a:srgbClr val="008000"/>
                </a:solidFill>
              </a:rPr>
              <a:t>ade a Bibliography with 5 sources</a:t>
            </a:r>
          </a:p>
          <a:p>
            <a:endParaRPr lang="en-US" sz="2800" b="1" u="sng" dirty="0" smtClean="0"/>
          </a:p>
          <a:p>
            <a:r>
              <a:rPr lang="en-US" sz="2800" b="1" u="sng" dirty="0" smtClean="0"/>
              <a:t>What’s Next?</a:t>
            </a:r>
          </a:p>
          <a:p>
            <a:endParaRPr lang="en-US" sz="2800" b="1" dirty="0" smtClean="0"/>
          </a:p>
          <a:p>
            <a:endParaRPr lang="en-US" sz="2800" b="1" dirty="0"/>
          </a:p>
          <a:p>
            <a:pPr marL="514350" lvl="0" indent="-514350">
              <a:buFontTx/>
              <a:buAutoNum type="arabicPeriod"/>
            </a:pPr>
            <a:r>
              <a:rPr lang="en-US" sz="2800" b="1" dirty="0" smtClean="0">
                <a:solidFill>
                  <a:srgbClr val="002060"/>
                </a:solidFill>
              </a:rPr>
              <a:t>Visit </a:t>
            </a:r>
            <a:r>
              <a:rPr lang="en-US" sz="2800" b="1" dirty="0">
                <a:solidFill>
                  <a:srgbClr val="002060"/>
                </a:solidFill>
              </a:rPr>
              <a:t>the Rules Wizard and </a:t>
            </a:r>
            <a:r>
              <a:rPr lang="en-US" sz="2800" b="1" dirty="0" smtClean="0">
                <a:solidFill>
                  <a:srgbClr val="002060"/>
                </a:solidFill>
              </a:rPr>
              <a:t>determine </a:t>
            </a:r>
            <a:r>
              <a:rPr lang="en-US" sz="2800" b="1" dirty="0">
                <a:solidFill>
                  <a:srgbClr val="002060"/>
                </a:solidFill>
              </a:rPr>
              <a:t>forms needed 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Create a Research Plan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rgbClr val="660066"/>
                </a:solidFill>
              </a:rPr>
              <a:t>Fill out all forms (Do this with Parents!)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rgbClr val="008000"/>
                </a:solidFill>
              </a:rPr>
              <a:t>Submit forms and Research Plan for approval</a:t>
            </a:r>
            <a:endParaRPr lang="en-US" sz="2800" b="1" dirty="0">
              <a:solidFill>
                <a:srgbClr val="008000"/>
              </a:solidFill>
            </a:endParaRPr>
          </a:p>
        </p:txBody>
      </p:sp>
      <p:pic>
        <p:nvPicPr>
          <p:cNvPr id="5" name="Picture 12" descr="wizard in blue cloak casting a magic spell animated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326" y="2643809"/>
            <a:ext cx="1409092" cy="1378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92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https://img.4plebs.org/boards/pol/image/1396/47/139647623834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8161" y="1333652"/>
            <a:ext cx="1803643" cy="2346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301434" y="32707"/>
            <a:ext cx="8597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8000"/>
                </a:solidFill>
              </a:rPr>
              <a:t>Which Forms Do I Fill Out</a:t>
            </a:r>
            <a:r>
              <a:rPr lang="en-US" sz="3600" b="1" dirty="0" smtClean="0">
                <a:solidFill>
                  <a:srgbClr val="008000"/>
                </a:solidFill>
              </a:rPr>
              <a:t>?</a:t>
            </a:r>
          </a:p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GET YOUR PARENTS to HELP!!!	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7761" y="1803476"/>
            <a:ext cx="947885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indent="0">
              <a:spcBef>
                <a:spcPct val="0"/>
              </a:spcBef>
              <a:spcAft>
                <a:spcPts val="60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sz="2400" b="1" u="sng" dirty="0"/>
              <a:t>ALL</a:t>
            </a:r>
            <a:r>
              <a:rPr lang="en-US" sz="2400" b="1" dirty="0"/>
              <a:t> projects </a:t>
            </a:r>
            <a:r>
              <a:rPr lang="en-US" sz="2400" b="1" dirty="0" smtClean="0"/>
              <a:t>require:</a:t>
            </a:r>
          </a:p>
          <a:p>
            <a:pPr marL="697230" lvl="1" indent="-28575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 smtClean="0"/>
              <a:t>Form 1: Checklist for Adult Sponsor</a:t>
            </a:r>
          </a:p>
          <a:p>
            <a:pPr marL="697230" lvl="1" indent="-28575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 smtClean="0"/>
              <a:t>Form </a:t>
            </a:r>
            <a:r>
              <a:rPr lang="en-US" sz="2400" b="1" dirty="0"/>
              <a:t>1A: Student </a:t>
            </a:r>
            <a:r>
              <a:rPr lang="en-US" sz="2400" b="1" dirty="0" smtClean="0"/>
              <a:t>Checklist</a:t>
            </a:r>
            <a:endParaRPr lang="en-US" sz="2400" b="1" dirty="0"/>
          </a:p>
          <a:p>
            <a:pPr marL="697230" lvl="1" indent="-28575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 smtClean="0"/>
              <a:t>Form </a:t>
            </a:r>
            <a:r>
              <a:rPr lang="en-US" sz="2400" b="1" dirty="0"/>
              <a:t>1B: Approval </a:t>
            </a:r>
            <a:r>
              <a:rPr lang="en-US" sz="2400" b="1" dirty="0" smtClean="0"/>
              <a:t>Form</a:t>
            </a:r>
            <a:endParaRPr lang="en-US" sz="2400" b="1" dirty="0"/>
          </a:p>
          <a:p>
            <a:pPr marL="697230" lvl="1" indent="-28575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solidFill>
                  <a:prstClr val="black"/>
                </a:solidFill>
              </a:rPr>
              <a:t>Research </a:t>
            </a:r>
            <a:r>
              <a:rPr lang="en-US" sz="2400" b="1" dirty="0">
                <a:solidFill>
                  <a:prstClr val="black"/>
                </a:solidFill>
              </a:rPr>
              <a:t>Plan (Not really a form; it’s a separate typed document</a:t>
            </a:r>
            <a:r>
              <a:rPr lang="en-US" sz="2400" b="1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23492" y="4333412"/>
            <a:ext cx="8397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MANY</a:t>
            </a:r>
            <a:r>
              <a:rPr lang="en-US" sz="2400" b="1" dirty="0" smtClean="0"/>
              <a:t> projects require:</a:t>
            </a:r>
          </a:p>
          <a:p>
            <a:pPr marL="0" lvl="1"/>
            <a:r>
              <a:rPr lang="en-US" sz="2400" b="1" dirty="0"/>
              <a:t> </a:t>
            </a:r>
            <a:r>
              <a:rPr lang="en-US" sz="2400" b="1" dirty="0" smtClean="0"/>
              <a:t>      * Form 3: Risk Assessment Form</a:t>
            </a:r>
          </a:p>
          <a:p>
            <a:pPr marL="0" lvl="1"/>
            <a:endParaRPr lang="en-US" sz="2400" b="1" dirty="0" smtClean="0"/>
          </a:p>
        </p:txBody>
      </p:sp>
      <p:sp>
        <p:nvSpPr>
          <p:cNvPr id="8" name="Cloud Callout 7"/>
          <p:cNvSpPr/>
          <p:nvPr/>
        </p:nvSpPr>
        <p:spPr>
          <a:xfrm flipH="1">
            <a:off x="8634548" y="13672"/>
            <a:ext cx="2240861" cy="131998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 Know Which Forms You Need!!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13678" y="5444531"/>
            <a:ext cx="7493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Use </a:t>
            </a:r>
            <a:r>
              <a:rPr lang="en-US" sz="3200" b="1" u="sng" dirty="0" smtClean="0">
                <a:solidFill>
                  <a:srgbClr val="0070C0"/>
                </a:solidFill>
              </a:rPr>
              <a:t>blue ink </a:t>
            </a:r>
            <a:r>
              <a:rPr lang="en-US" sz="3200" b="1" dirty="0" smtClean="0">
                <a:solidFill>
                  <a:srgbClr val="0070C0"/>
                </a:solidFill>
              </a:rPr>
              <a:t>for forms and signatures.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37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1" y="0"/>
            <a:ext cx="5637213" cy="6858000"/>
          </a:xfrm>
        </p:spPr>
      </p:pic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7467600" y="5016997"/>
            <a:ext cx="35052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273050" indent="-2730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indent="0" fontAlgn="base">
              <a:spcBef>
                <a:spcPct val="0"/>
              </a:spcBef>
              <a:spcAft>
                <a:spcPts val="600"/>
              </a:spcAft>
            </a:pPr>
            <a:r>
              <a:rPr lang="en-US" sz="1700" dirty="0" smtClean="0">
                <a:solidFill>
                  <a:prstClr val="black"/>
                </a:solidFill>
                <a:latin typeface="Berlin Sans FB Demi" pitchFamily="34" charset="0"/>
              </a:rPr>
              <a:t>ADULT SPONSOR signs here</a:t>
            </a:r>
            <a:endParaRPr lang="en-US" sz="1700" dirty="0">
              <a:solidFill>
                <a:prstClr val="black"/>
              </a:solidFill>
              <a:latin typeface="Berlin Sans FB Demi" pitchFamily="34" charset="0"/>
            </a:endParaRPr>
          </a:p>
        </p:txBody>
      </p:sp>
      <p:sp>
        <p:nvSpPr>
          <p:cNvPr id="7" name="Bent-Up Arrow 6"/>
          <p:cNvSpPr/>
          <p:nvPr/>
        </p:nvSpPr>
        <p:spPr>
          <a:xfrm rot="16200000" flipH="1">
            <a:off x="7867650" y="5206362"/>
            <a:ext cx="647700" cy="1447800"/>
          </a:xfrm>
          <a:prstGeom prst="bentUpArrow">
            <a:avLst>
              <a:gd name="adj1" fmla="val 31177"/>
              <a:gd name="adj2" fmla="val 25000"/>
              <a:gd name="adj3" fmla="val 25000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84016" y="760789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  <a:latin typeface="Berlin Sans FB Demi" pitchFamily="34" charset="0"/>
              </a:rPr>
              <a:t>You </a:t>
            </a:r>
            <a:r>
              <a:rPr lang="en-US" dirty="0">
                <a:solidFill>
                  <a:prstClr val="black"/>
                </a:solidFill>
                <a:latin typeface="Berlin Sans FB Demi" pitchFamily="34" charset="0"/>
              </a:rPr>
              <a:t>fill out the top two lines</a:t>
            </a:r>
            <a:r>
              <a:rPr lang="en-US" dirty="0" smtClean="0">
                <a:solidFill>
                  <a:prstClr val="black"/>
                </a:solidFill>
                <a:latin typeface="Berlin Sans FB Demi" pitchFamily="34" charset="0"/>
              </a:rPr>
              <a:t>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  <a:latin typeface="Berlin Sans FB Demi" pitchFamily="34" charset="0"/>
              </a:rPr>
              <a:t>Project Title must match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  <a:latin typeface="Berlin Sans FB Demi" pitchFamily="34" charset="0"/>
              </a:rPr>
              <a:t>backboard!</a:t>
            </a:r>
            <a:endParaRPr lang="en-US" dirty="0">
              <a:solidFill>
                <a:prstClr val="black"/>
              </a:solidFill>
              <a:latin typeface="Berlin Sans FB Demi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6954593" y="1082040"/>
            <a:ext cx="929423" cy="12665"/>
          </a:xfrm>
          <a:prstGeom prst="straightConnector1">
            <a:avLst/>
          </a:prstGeom>
          <a:ln w="857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884016" y="2914536"/>
            <a:ext cx="42307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Berlin Sans FB Demi" pitchFamily="34" charset="0"/>
              </a:rPr>
              <a:t>Your ADULT </a:t>
            </a:r>
            <a:r>
              <a:rPr lang="en-US" dirty="0">
                <a:solidFill>
                  <a:prstClr val="black"/>
                </a:solidFill>
                <a:latin typeface="Berlin Sans FB Demi" pitchFamily="34" charset="0"/>
              </a:rPr>
              <a:t>SPONSOR—the adult person who will be </a:t>
            </a:r>
            <a:r>
              <a:rPr lang="en-US" dirty="0" smtClean="0">
                <a:solidFill>
                  <a:prstClr val="black"/>
                </a:solidFill>
                <a:latin typeface="Berlin Sans FB Demi" pitchFamily="34" charset="0"/>
              </a:rPr>
              <a:t>supervising you while you </a:t>
            </a:r>
            <a:r>
              <a:rPr lang="en-US" dirty="0">
                <a:solidFill>
                  <a:prstClr val="black"/>
                </a:solidFill>
                <a:latin typeface="Berlin Sans FB Demi" pitchFamily="34" charset="0"/>
              </a:rPr>
              <a:t>are doing your experiment.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884016" y="1902283"/>
            <a:ext cx="32429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Berlin Sans FB Demi" pitchFamily="34" charset="0"/>
              </a:rPr>
              <a:t>ADULT SPONSOR checks appropriate boxes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7002888" y="2176745"/>
            <a:ext cx="929423" cy="12665"/>
          </a:xfrm>
          <a:prstGeom prst="straightConnector1">
            <a:avLst/>
          </a:prstGeom>
          <a:ln w="857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21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7" grpId="0" animBg="1"/>
      <p:bldP spid="2" grpId="0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0" y="0"/>
            <a:ext cx="5562600" cy="6858000"/>
          </a:xfrm>
        </p:spPr>
      </p:pic>
      <p:sp>
        <p:nvSpPr>
          <p:cNvPr id="15" name="Left Arrow Callout 14"/>
          <p:cNvSpPr/>
          <p:nvPr/>
        </p:nvSpPr>
        <p:spPr>
          <a:xfrm>
            <a:off x="8610600" y="2057401"/>
            <a:ext cx="2735034" cy="3462130"/>
          </a:xfrm>
          <a:prstGeom prst="left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u="sng" dirty="0" smtClean="0">
                <a:solidFill>
                  <a:srgbClr val="FF0000"/>
                </a:solidFill>
              </a:rPr>
              <a:t>IMPORTANT ! </a:t>
            </a:r>
            <a:r>
              <a:rPr lang="en-US" b="1" dirty="0" smtClean="0">
                <a:solidFill>
                  <a:prstClr val="white"/>
                </a:solidFill>
              </a:rPr>
              <a:t>Don’t </a:t>
            </a:r>
            <a:r>
              <a:rPr lang="en-US" b="1" dirty="0">
                <a:solidFill>
                  <a:prstClr val="white"/>
                </a:solidFill>
              </a:rPr>
              <a:t>fill out ACTUAL start and end dates until later!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</a:rPr>
              <a:t>They should match the start and end dates of </a:t>
            </a:r>
            <a:r>
              <a:rPr lang="en-US" b="1" dirty="0" smtClean="0">
                <a:solidFill>
                  <a:prstClr val="white"/>
                </a:solidFill>
              </a:rPr>
              <a:t>your </a:t>
            </a:r>
            <a:r>
              <a:rPr lang="en-US" b="1" u="sng" dirty="0">
                <a:solidFill>
                  <a:prstClr val="white"/>
                </a:solidFill>
              </a:rPr>
              <a:t>experiment </a:t>
            </a:r>
            <a:r>
              <a:rPr lang="en-US" b="1" dirty="0">
                <a:solidFill>
                  <a:prstClr val="white"/>
                </a:solidFill>
              </a:rPr>
              <a:t>in your journal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896350" y="476787"/>
            <a:ext cx="3067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Berlin Sans FB Demi" pitchFamily="34" charset="0"/>
              </a:rPr>
              <a:t>STUDENT fills </a:t>
            </a:r>
            <a:r>
              <a:rPr lang="en-US" sz="1600" dirty="0">
                <a:solidFill>
                  <a:prstClr val="black"/>
                </a:solidFill>
                <a:latin typeface="Berlin Sans FB Demi" pitchFamily="34" charset="0"/>
              </a:rPr>
              <a:t>out this form! Decide on a project TITLE SOON—it has to go on all forms and </a:t>
            </a:r>
            <a:r>
              <a:rPr lang="en-US" sz="1600" u="sng" dirty="0">
                <a:solidFill>
                  <a:srgbClr val="FF0000"/>
                </a:solidFill>
                <a:latin typeface="Berlin Sans FB Demi" pitchFamily="34" charset="0"/>
              </a:rPr>
              <a:t>match what goes on your board!</a:t>
            </a:r>
          </a:p>
        </p:txBody>
      </p:sp>
      <p:sp>
        <p:nvSpPr>
          <p:cNvPr id="9" name="Rectangle 8"/>
          <p:cNvSpPr/>
          <p:nvPr/>
        </p:nvSpPr>
        <p:spPr>
          <a:xfrm>
            <a:off x="3563178" y="3657600"/>
            <a:ext cx="5047422" cy="496957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4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0"/>
            <a:ext cx="5867400" cy="6858000"/>
          </a:xfrm>
        </p:spPr>
      </p:pic>
      <p:sp>
        <p:nvSpPr>
          <p:cNvPr id="4" name="Right Arrow Callout 3"/>
          <p:cNvSpPr/>
          <p:nvPr/>
        </p:nvSpPr>
        <p:spPr>
          <a:xfrm>
            <a:off x="1524000" y="304800"/>
            <a:ext cx="3657600" cy="2362200"/>
          </a:xfrm>
          <a:prstGeom prst="rightArrowCallout">
            <a:avLst>
              <a:gd name="adj1" fmla="val 25000"/>
              <a:gd name="adj2" fmla="val 25000"/>
              <a:gd name="adj3" fmla="val 19194"/>
              <a:gd name="adj4" fmla="val 8019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  <a:latin typeface="Calibri Light" panose="020F0302020204030204"/>
              </a:rPr>
              <a:t>Part 1: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  <a:latin typeface="Calibri Light" panose="020F0302020204030204"/>
              </a:rPr>
              <a:t>You and your parents must sign here.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  <a:latin typeface="Calibri Light" panose="020F0302020204030204"/>
              </a:rPr>
              <a:t>This form must be dated BEFORE the ACTUAL start date of your experiment recorded in your log book and on Form 1A.</a:t>
            </a:r>
          </a:p>
        </p:txBody>
      </p:sp>
      <p:sp>
        <p:nvSpPr>
          <p:cNvPr id="5" name="Right Arrow Callout 4"/>
          <p:cNvSpPr/>
          <p:nvPr/>
        </p:nvSpPr>
        <p:spPr>
          <a:xfrm>
            <a:off x="1544392" y="2975020"/>
            <a:ext cx="3657600" cy="2819400"/>
          </a:xfrm>
          <a:prstGeom prst="rightArrowCallout">
            <a:avLst>
              <a:gd name="adj1" fmla="val 25000"/>
              <a:gd name="adj2" fmla="val 22298"/>
              <a:gd name="adj3" fmla="val 15410"/>
              <a:gd name="adj4" fmla="val 80195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  <a:latin typeface="Calibri Light" panose="020F0302020204030204"/>
              </a:rPr>
              <a:t>Part 2: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  <a:latin typeface="Calibri Light" panose="020F0302020204030204"/>
              </a:rPr>
              <a:t>This section will be completed by the IRB/SRC if your project requires prior approval.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  <a:latin typeface="Calibri Light" panose="020F0302020204030204"/>
              </a:rPr>
              <a:t>This section must be dated BEFORE the ACTUAL start date of your experiment recorded in your log book and on Form 1A.</a:t>
            </a:r>
          </a:p>
        </p:txBody>
      </p:sp>
    </p:spTree>
    <p:extLst>
      <p:ext uri="{BB962C8B-B14F-4D97-AF65-F5344CB8AC3E}">
        <p14:creationId xmlns:p14="http://schemas.microsoft.com/office/powerpoint/2010/main" val="404443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713" y="1225825"/>
            <a:ext cx="11509513" cy="6168888"/>
          </a:xfrm>
        </p:spPr>
        <p:txBody>
          <a:bodyPr>
            <a:normAutofit/>
          </a:bodyPr>
          <a:lstStyle/>
          <a:p>
            <a:pPr marL="137160" indent="0">
              <a:lnSpc>
                <a:spcPct val="110000"/>
              </a:lnSpc>
              <a:spcBef>
                <a:spcPts val="300"/>
              </a:spcBef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sz="3000" b="1" dirty="0" smtClean="0"/>
              <a:t>Working with:</a:t>
            </a:r>
          </a:p>
          <a:p>
            <a:pPr marL="594360" indent="-457200">
              <a:lnSpc>
                <a:spcPct val="110000"/>
              </a:lnSpc>
              <a:spcBef>
                <a:spcPts val="300"/>
              </a:spcBef>
              <a:buClr>
                <a:schemeClr val="tx1">
                  <a:shade val="95000"/>
                </a:schemeClr>
              </a:buClr>
              <a:defRPr/>
            </a:pPr>
            <a:r>
              <a:rPr lang="en-US" sz="3000" b="1" dirty="0" smtClean="0">
                <a:solidFill>
                  <a:srgbClr val="002060"/>
                </a:solidFill>
              </a:rPr>
              <a:t>Vertebrate animals?   </a:t>
            </a:r>
            <a:r>
              <a:rPr lang="en-US" sz="3000" b="1" dirty="0" smtClean="0">
                <a:solidFill>
                  <a:srgbClr val="FF0000"/>
                </a:solidFill>
              </a:rPr>
              <a:t>Form 5A  (and sometimes Form 5B)</a:t>
            </a:r>
          </a:p>
          <a:p>
            <a:pPr marL="594360" indent="-457200">
              <a:lnSpc>
                <a:spcPct val="110000"/>
              </a:lnSpc>
              <a:spcBef>
                <a:spcPts val="300"/>
              </a:spcBef>
              <a:buClr>
                <a:schemeClr val="tx1">
                  <a:shade val="95000"/>
                </a:schemeClr>
              </a:buClr>
              <a:defRPr/>
            </a:pPr>
            <a:r>
              <a:rPr lang="en-US" sz="3300" b="1" dirty="0" smtClean="0">
                <a:solidFill>
                  <a:srgbClr val="660066"/>
                </a:solidFill>
              </a:rPr>
              <a:t>Human Subjects?</a:t>
            </a:r>
            <a:r>
              <a:rPr lang="en-US" sz="3300" b="1" dirty="0" smtClean="0"/>
              <a:t> </a:t>
            </a:r>
            <a:r>
              <a:rPr lang="en-US" sz="3300" b="1" dirty="0" smtClean="0">
                <a:solidFill>
                  <a:srgbClr val="FF0000"/>
                </a:solidFill>
              </a:rPr>
              <a:t>F</a:t>
            </a:r>
            <a:r>
              <a:rPr lang="en-US" sz="3000" b="1" dirty="0" smtClean="0">
                <a:solidFill>
                  <a:srgbClr val="FF0000"/>
                </a:solidFill>
              </a:rPr>
              <a:t>orm </a:t>
            </a:r>
            <a:r>
              <a:rPr lang="en-US" sz="3000" b="1" dirty="0">
                <a:solidFill>
                  <a:srgbClr val="FF0000"/>
                </a:solidFill>
              </a:rPr>
              <a:t>4 (2 </a:t>
            </a:r>
            <a:r>
              <a:rPr lang="en-US" sz="3000" b="1" dirty="0" smtClean="0">
                <a:solidFill>
                  <a:srgbClr val="FF0000"/>
                </a:solidFill>
              </a:rPr>
              <a:t>pages, including Informed Consent Form)</a:t>
            </a:r>
          </a:p>
          <a:p>
            <a:pPr marL="594360" indent="-457200">
              <a:lnSpc>
                <a:spcPct val="110000"/>
              </a:lnSpc>
              <a:spcBef>
                <a:spcPts val="300"/>
              </a:spcBef>
              <a:buClr>
                <a:schemeClr val="tx1">
                  <a:shade val="95000"/>
                </a:schemeClr>
              </a:buClr>
              <a:defRPr/>
            </a:pPr>
            <a:r>
              <a:rPr lang="en-US" sz="3300" b="1" dirty="0" smtClean="0">
                <a:solidFill>
                  <a:srgbClr val="008000"/>
                </a:solidFill>
              </a:rPr>
              <a:t>Conducting </a:t>
            </a:r>
            <a:r>
              <a:rPr lang="en-US" sz="3300" b="1" dirty="0">
                <a:solidFill>
                  <a:srgbClr val="008000"/>
                </a:solidFill>
              </a:rPr>
              <a:t>your experiment in a </a:t>
            </a:r>
            <a:r>
              <a:rPr lang="en-US" sz="3300" b="1" dirty="0" smtClean="0">
                <a:solidFill>
                  <a:srgbClr val="008000"/>
                </a:solidFill>
              </a:rPr>
              <a:t>Lab?  </a:t>
            </a:r>
            <a:r>
              <a:rPr lang="en-US" sz="3300" b="1" dirty="0" smtClean="0">
                <a:solidFill>
                  <a:srgbClr val="FF0000"/>
                </a:solidFill>
              </a:rPr>
              <a:t>Form 1C.</a:t>
            </a:r>
          </a:p>
          <a:p>
            <a:pPr marL="594360" indent="-457200">
              <a:lnSpc>
                <a:spcPct val="110000"/>
              </a:lnSpc>
              <a:spcBef>
                <a:spcPts val="300"/>
              </a:spcBef>
              <a:buClr>
                <a:schemeClr val="tx1">
                  <a:shade val="95000"/>
                </a:schemeClr>
              </a:buClr>
              <a:defRPr/>
            </a:pPr>
            <a:r>
              <a:rPr lang="en-US" sz="3300" b="1" dirty="0" smtClean="0"/>
              <a:t>A professional scientist?  </a:t>
            </a:r>
            <a:r>
              <a:rPr lang="en-US" sz="3300" b="1" dirty="0" smtClean="0">
                <a:solidFill>
                  <a:srgbClr val="FF0000"/>
                </a:solidFill>
              </a:rPr>
              <a:t>Form 2.</a:t>
            </a:r>
          </a:p>
          <a:p>
            <a:pPr marL="594360" indent="-457200">
              <a:lnSpc>
                <a:spcPct val="110000"/>
              </a:lnSpc>
              <a:spcBef>
                <a:spcPts val="300"/>
              </a:spcBef>
              <a:buClr>
                <a:schemeClr val="tx1">
                  <a:shade val="95000"/>
                </a:schemeClr>
              </a:buClr>
              <a:defRPr/>
            </a:pPr>
            <a:r>
              <a:rPr lang="en-US" sz="3300" b="1" dirty="0" smtClean="0">
                <a:solidFill>
                  <a:srgbClr val="002060"/>
                </a:solidFill>
              </a:rPr>
              <a:t>Potentially </a:t>
            </a:r>
            <a:r>
              <a:rPr lang="en-US" sz="3300" b="1" dirty="0">
                <a:solidFill>
                  <a:srgbClr val="002060"/>
                </a:solidFill>
              </a:rPr>
              <a:t>dangerous </a:t>
            </a:r>
            <a:r>
              <a:rPr lang="en-US" sz="3300" b="1" dirty="0" smtClean="0">
                <a:solidFill>
                  <a:srgbClr val="002060"/>
                </a:solidFill>
              </a:rPr>
              <a:t>chemicals or activities? </a:t>
            </a:r>
            <a:r>
              <a:rPr lang="en-US" sz="3300" b="1" dirty="0" smtClean="0">
                <a:solidFill>
                  <a:srgbClr val="FF0000"/>
                </a:solidFill>
              </a:rPr>
              <a:t>Form 3.</a:t>
            </a:r>
          </a:p>
          <a:p>
            <a:pPr marL="594360" indent="-457200">
              <a:lnSpc>
                <a:spcPct val="110000"/>
              </a:lnSpc>
              <a:spcBef>
                <a:spcPts val="300"/>
              </a:spcBef>
              <a:buClr>
                <a:schemeClr val="tx1">
                  <a:shade val="95000"/>
                </a:schemeClr>
              </a:buClr>
              <a:defRPr/>
            </a:pPr>
            <a:r>
              <a:rPr lang="en-US" sz="3300" b="1" dirty="0" smtClean="0">
                <a:solidFill>
                  <a:srgbClr val="660066"/>
                </a:solidFill>
              </a:rPr>
              <a:t>Microorganisms or Human Tissues? </a:t>
            </a:r>
            <a:r>
              <a:rPr lang="en-US" sz="3300" b="1" dirty="0" smtClean="0">
                <a:solidFill>
                  <a:srgbClr val="FF0000"/>
                </a:solidFill>
              </a:rPr>
              <a:t>Form 6A or 6B.</a:t>
            </a:r>
          </a:p>
          <a:p>
            <a:pPr marL="137160" indent="0">
              <a:lnSpc>
                <a:spcPct val="110000"/>
              </a:lnSpc>
              <a:spcBef>
                <a:spcPts val="300"/>
              </a:spcBef>
              <a:buClr>
                <a:schemeClr val="tx1">
                  <a:shade val="95000"/>
                </a:schemeClr>
              </a:buClr>
              <a:buNone/>
              <a:defRPr/>
            </a:pPr>
            <a:endParaRPr lang="en-US" sz="3300" b="1" dirty="0" smtClean="0">
              <a:solidFill>
                <a:srgbClr val="FF0000"/>
              </a:solidFill>
            </a:endParaRPr>
          </a:p>
          <a:p>
            <a:pPr marL="137160" indent="0">
              <a:lnSpc>
                <a:spcPct val="110000"/>
              </a:lnSpc>
              <a:spcBef>
                <a:spcPts val="300"/>
              </a:spcBef>
              <a:buClr>
                <a:schemeClr val="tx1">
                  <a:shade val="95000"/>
                </a:schemeClr>
              </a:buClr>
              <a:buNone/>
              <a:defRPr/>
            </a:pPr>
            <a:endParaRPr lang="en-US" sz="33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5616" y="258417"/>
            <a:ext cx="106149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8000"/>
                </a:solidFill>
              </a:rPr>
              <a:t>Which Projects Require Additional Forms?</a:t>
            </a:r>
            <a:endParaRPr lang="en-US" sz="44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40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991" y="463694"/>
            <a:ext cx="4615738" cy="602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31" y="883578"/>
            <a:ext cx="703356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charset="0"/>
              </a:rPr>
              <a:t>Should YOU fill it out?   </a:t>
            </a:r>
            <a:r>
              <a:rPr lang="en-US" sz="2000" b="1" dirty="0" smtClean="0">
                <a:solidFill>
                  <a:srgbClr val="FF0000"/>
                </a:solidFill>
                <a:latin typeface="Arial" charset="0"/>
              </a:rPr>
              <a:t>FIRST, </a:t>
            </a:r>
            <a:r>
              <a:rPr lang="en-US" sz="2000" b="1" dirty="0" smtClean="0">
                <a:solidFill>
                  <a:prstClr val="black"/>
                </a:solidFill>
                <a:latin typeface="Arial" charset="0"/>
              </a:rPr>
              <a:t>you need to write a </a:t>
            </a:r>
            <a:r>
              <a:rPr lang="en-US" sz="2000" b="1" dirty="0" smtClean="0">
                <a:solidFill>
                  <a:srgbClr val="FF0000"/>
                </a:solidFill>
                <a:latin typeface="Arial" charset="0"/>
              </a:rPr>
              <a:t>DETAILED</a:t>
            </a:r>
            <a:r>
              <a:rPr lang="en-US" sz="2000" b="1" dirty="0" smtClean="0">
                <a:solidFill>
                  <a:prstClr val="black"/>
                </a:solidFill>
                <a:latin typeface="Arial" charset="0"/>
              </a:rPr>
              <a:t> Research Plan.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FF0000"/>
                </a:solidFill>
                <a:latin typeface="Arial" charset="0"/>
              </a:rPr>
              <a:t>Using Chemicals: </a:t>
            </a:r>
            <a:r>
              <a:rPr lang="en-US" sz="2000" b="1" dirty="0" smtClean="0">
                <a:solidFill>
                  <a:prstClr val="black"/>
                </a:solidFill>
                <a:latin typeface="Arial" charset="0"/>
              </a:rPr>
              <a:t>Describe all safety precautions.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en-US" sz="2000" b="1" dirty="0" smtClean="0">
                <a:solidFill>
                  <a:prstClr val="black"/>
                </a:solidFill>
                <a:latin typeface="Arial" charset="0"/>
              </a:rPr>
              <a:t>	      Attach MSDS sheet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FF0000"/>
                </a:solidFill>
                <a:latin typeface="Arial" charset="0"/>
              </a:rPr>
              <a:t>Electricity: </a:t>
            </a:r>
            <a:r>
              <a:rPr lang="en-US" sz="2000" b="1" dirty="0" smtClean="0">
                <a:solidFill>
                  <a:prstClr val="black"/>
                </a:solidFill>
                <a:latin typeface="Arial" charset="0"/>
              </a:rPr>
              <a:t>Detail safety and voltage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FF0000"/>
                </a:solidFill>
                <a:latin typeface="Arial" charset="0"/>
              </a:rPr>
              <a:t>Dangerous Activities:  </a:t>
            </a:r>
            <a:r>
              <a:rPr lang="en-US" sz="2000" b="1" dirty="0" smtClean="0">
                <a:solidFill>
                  <a:prstClr val="black"/>
                </a:solidFill>
                <a:latin typeface="Arial" charset="0"/>
              </a:rPr>
              <a:t>Explain in detail what you will be 		doing and the safety measures you will 		follow.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FF0000"/>
                </a:solidFill>
                <a:latin typeface="Arial" charset="0"/>
              </a:rPr>
              <a:t>WHEN IN DOUBT, FILL IT OUT!</a:t>
            </a:r>
            <a:endParaRPr lang="en-US" sz="36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0360"/>
            <a:ext cx="8249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rgbClr val="008000"/>
                </a:solidFill>
              </a:rPr>
              <a:t>Risk Assessment:  Form 3</a:t>
            </a:r>
            <a:endParaRPr lang="en-US" sz="4000" b="1" u="sng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43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6200"/>
            <a:ext cx="12192000" cy="701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21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6200"/>
            <a:ext cx="12192000" cy="7010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04121" y="1757364"/>
            <a:ext cx="2310641" cy="4171949"/>
          </a:xfrm>
          <a:prstGeom prst="rect">
            <a:avLst/>
          </a:prstGeom>
          <a:noFill/>
          <a:ln w="666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9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2971800" cy="2590800"/>
          </a:xfrm>
        </p:spPr>
        <p:txBody>
          <a:bodyPr>
            <a:noAutofit/>
            <a:scene3d>
              <a:camera prst="isometricRightUp"/>
              <a:lightRig rig="soft" dir="t">
                <a:rot lat="0" lon="0" rev="16800000"/>
              </a:lightRig>
            </a:scene3d>
          </a:bodyPr>
          <a:lstStyle/>
          <a:p>
            <a:pPr>
              <a:defRPr/>
            </a:pPr>
            <a:r>
              <a:rPr lang="en-US" sz="7200" dirty="0"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Berlin Sans FB Demi" pitchFamily="34" charset="0"/>
              </a:rPr>
              <a:t>What Next?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967304"/>
            <a:ext cx="8763000" cy="6172200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1371600" lvl="3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	</a:t>
            </a:r>
          </a:p>
          <a:p>
            <a:pPr marL="1885950" lvl="3" indent="-514350">
              <a:spcBef>
                <a:spcPts val="0"/>
              </a:spcBef>
              <a:spcAft>
                <a:spcPts val="1200"/>
              </a:spcAft>
              <a:buAutoNum type="arabicPeriod"/>
              <a:defRPr/>
            </a:pPr>
            <a:r>
              <a:rPr lang="en-US" sz="2600" b="1" dirty="0" smtClean="0">
                <a:solidFill>
                  <a:srgbClr val="FF0000"/>
                </a:solidFill>
              </a:rPr>
              <a:t>Complete a detailed (and typed) Research Plan.</a:t>
            </a:r>
          </a:p>
          <a:p>
            <a:pPr marL="1885950" lvl="3" indent="-514350">
              <a:spcBef>
                <a:spcPts val="0"/>
              </a:spcBef>
              <a:spcAft>
                <a:spcPts val="1200"/>
              </a:spcAft>
              <a:buAutoNum type="arabicPeriod"/>
              <a:defRPr/>
            </a:pPr>
            <a:r>
              <a:rPr lang="en-US" sz="2600" b="1" dirty="0" smtClean="0"/>
              <a:t>Complete all forms </a:t>
            </a:r>
            <a:r>
              <a:rPr lang="en-US" sz="2600" b="1" u="sng" dirty="0" smtClean="0">
                <a:solidFill>
                  <a:srgbClr val="FF0000"/>
                </a:solidFill>
              </a:rPr>
              <a:t>WITH PARENT</a:t>
            </a:r>
            <a:endParaRPr lang="en-US" sz="2600" b="1" dirty="0"/>
          </a:p>
          <a:p>
            <a:pPr marL="1885950" lvl="3" indent="-514350">
              <a:spcBef>
                <a:spcPts val="0"/>
              </a:spcBef>
              <a:spcAft>
                <a:spcPts val="1200"/>
              </a:spcAft>
              <a:buAutoNum type="arabicPeriod" startAt="3"/>
              <a:defRPr/>
            </a:pPr>
            <a:r>
              <a:rPr lang="en-US" sz="2600" b="1" dirty="0" smtClean="0">
                <a:solidFill>
                  <a:srgbClr val="000066"/>
                </a:solidFill>
              </a:rPr>
              <a:t>Print out </a:t>
            </a:r>
            <a:r>
              <a:rPr lang="en-US" sz="2600" b="1" u="sng" dirty="0" smtClean="0">
                <a:solidFill>
                  <a:srgbClr val="000066"/>
                </a:solidFill>
              </a:rPr>
              <a:t>PAPER</a:t>
            </a:r>
            <a:r>
              <a:rPr lang="en-US" sz="2600" b="1" dirty="0" smtClean="0">
                <a:solidFill>
                  <a:srgbClr val="000066"/>
                </a:solidFill>
              </a:rPr>
              <a:t> copies of completed forms and Research Plan and bring next week.</a:t>
            </a:r>
          </a:p>
          <a:p>
            <a:pPr marL="1371600" lvl="3" indent="0">
              <a:spcBef>
                <a:spcPts val="0"/>
              </a:spcBef>
              <a:spcAft>
                <a:spcPts val="1200"/>
              </a:spcAft>
              <a:buNone/>
              <a:defRPr/>
            </a:pPr>
            <a:endParaRPr lang="en-US" sz="2600" dirty="0"/>
          </a:p>
        </p:txBody>
      </p:sp>
      <p:sp>
        <p:nvSpPr>
          <p:cNvPr id="2" name="TextBox 1"/>
          <p:cNvSpPr txBox="1"/>
          <p:nvPr/>
        </p:nvSpPr>
        <p:spPr>
          <a:xfrm>
            <a:off x="3836894" y="251012"/>
            <a:ext cx="71000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Before next week……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80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" y="0"/>
            <a:ext cx="2871788" cy="1100137"/>
          </a:xfrm>
          <a:prstGeom prst="ellipse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Identify Question</a:t>
            </a:r>
          </a:p>
        </p:txBody>
      </p:sp>
      <p:sp>
        <p:nvSpPr>
          <p:cNvPr id="7" name="Oval 6"/>
          <p:cNvSpPr/>
          <p:nvPr/>
        </p:nvSpPr>
        <p:spPr>
          <a:xfrm>
            <a:off x="1435895" y="1120637"/>
            <a:ext cx="2871788" cy="1100137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Do Background Research</a:t>
            </a:r>
          </a:p>
        </p:txBody>
      </p:sp>
      <p:sp>
        <p:nvSpPr>
          <p:cNvPr id="8" name="Oval 7"/>
          <p:cNvSpPr/>
          <p:nvPr/>
        </p:nvSpPr>
        <p:spPr>
          <a:xfrm>
            <a:off x="3077168" y="2127826"/>
            <a:ext cx="2871788" cy="1100137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Construct Hypothesis</a:t>
            </a:r>
          </a:p>
        </p:txBody>
      </p:sp>
      <p:sp>
        <p:nvSpPr>
          <p:cNvPr id="9" name="Oval 8"/>
          <p:cNvSpPr/>
          <p:nvPr/>
        </p:nvSpPr>
        <p:spPr>
          <a:xfrm>
            <a:off x="4930282" y="3135015"/>
            <a:ext cx="2871788" cy="1100137"/>
          </a:xfrm>
          <a:prstGeom prst="ellipse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Test with an Experiment</a:t>
            </a:r>
          </a:p>
        </p:txBody>
      </p:sp>
      <p:sp>
        <p:nvSpPr>
          <p:cNvPr id="10" name="Oval 9"/>
          <p:cNvSpPr/>
          <p:nvPr/>
        </p:nvSpPr>
        <p:spPr>
          <a:xfrm>
            <a:off x="6808156" y="4142204"/>
            <a:ext cx="2871788" cy="1100137"/>
          </a:xfrm>
          <a:prstGeom prst="ellipse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Accept or Reject Hypothesis</a:t>
            </a:r>
          </a:p>
        </p:txBody>
      </p:sp>
      <p:sp>
        <p:nvSpPr>
          <p:cNvPr id="11" name="Oval 10"/>
          <p:cNvSpPr/>
          <p:nvPr/>
        </p:nvSpPr>
        <p:spPr>
          <a:xfrm>
            <a:off x="8686030" y="5143873"/>
            <a:ext cx="2871788" cy="1100137"/>
          </a:xfrm>
          <a:prstGeom prst="ellipse">
            <a:avLst/>
          </a:prstGeom>
          <a:solidFill>
            <a:srgbClr val="CAA2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Report Results</a:t>
            </a:r>
          </a:p>
        </p:txBody>
      </p:sp>
      <p:sp>
        <p:nvSpPr>
          <p:cNvPr id="14" name="Bent-Up Arrow 13"/>
          <p:cNvSpPr/>
          <p:nvPr/>
        </p:nvSpPr>
        <p:spPr>
          <a:xfrm rot="5400000">
            <a:off x="910672" y="1163084"/>
            <a:ext cx="548828" cy="501618"/>
          </a:xfrm>
          <a:prstGeom prst="bent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15" name="Bent-Up Arrow 14"/>
          <p:cNvSpPr/>
          <p:nvPr/>
        </p:nvSpPr>
        <p:spPr>
          <a:xfrm rot="5400000">
            <a:off x="2512603" y="2283721"/>
            <a:ext cx="627512" cy="501618"/>
          </a:xfrm>
          <a:prstGeom prst="bent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16" name="Bent-Up Arrow 15"/>
          <p:cNvSpPr/>
          <p:nvPr/>
        </p:nvSpPr>
        <p:spPr>
          <a:xfrm rot="5400000">
            <a:off x="4361383" y="3295244"/>
            <a:ext cx="636180" cy="501618"/>
          </a:xfrm>
          <a:prstGeom prst="bent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17" name="Bent-Up Arrow 16"/>
          <p:cNvSpPr/>
          <p:nvPr/>
        </p:nvSpPr>
        <p:spPr>
          <a:xfrm rot="5400000">
            <a:off x="6279592" y="4262098"/>
            <a:ext cx="555509" cy="501618"/>
          </a:xfrm>
          <a:prstGeom prst="bent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18" name="Bent-Up Arrow 17"/>
          <p:cNvSpPr/>
          <p:nvPr/>
        </p:nvSpPr>
        <p:spPr>
          <a:xfrm rot="5400000">
            <a:off x="8176229" y="5250524"/>
            <a:ext cx="517984" cy="501618"/>
          </a:xfrm>
          <a:prstGeom prst="bent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56069" y="0"/>
            <a:ext cx="7158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prstClr val="black"/>
                </a:solidFill>
              </a:rPr>
              <a:t>The Scientific Method</a:t>
            </a:r>
          </a:p>
        </p:txBody>
      </p:sp>
      <p:sp>
        <p:nvSpPr>
          <p:cNvPr id="2" name="Rectangle 1"/>
          <p:cNvSpPr/>
          <p:nvPr/>
        </p:nvSpPr>
        <p:spPr>
          <a:xfrm>
            <a:off x="2852851" y="1708755"/>
            <a:ext cx="5022985" cy="274202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6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78904"/>
            <a:ext cx="11390244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</a:rPr>
              <a:t>Your Research Plan outlines </a:t>
            </a:r>
            <a:r>
              <a:rPr lang="en-US" sz="3600" b="1" u="sng" dirty="0" smtClean="0">
                <a:solidFill>
                  <a:srgbClr val="008000"/>
                </a:solidFill>
              </a:rPr>
              <a:t>everything</a:t>
            </a:r>
            <a:r>
              <a:rPr lang="en-US" sz="3600" b="1" dirty="0" smtClean="0">
                <a:solidFill>
                  <a:srgbClr val="008000"/>
                </a:solidFill>
              </a:rPr>
              <a:t> you propose to do.  It should include:</a:t>
            </a:r>
          </a:p>
          <a:p>
            <a:endParaRPr lang="en-US" sz="3200" b="1" dirty="0" smtClean="0">
              <a:solidFill>
                <a:prstClr val="black"/>
              </a:solidFill>
            </a:endParaRPr>
          </a:p>
          <a:p>
            <a:r>
              <a:rPr lang="en-US" sz="3200" b="1" u="sng" dirty="0" smtClean="0">
                <a:solidFill>
                  <a:prstClr val="black"/>
                </a:solidFill>
              </a:rPr>
              <a:t>Title: </a:t>
            </a:r>
            <a:r>
              <a:rPr lang="en-US" sz="3200" b="1" dirty="0" smtClean="0">
                <a:solidFill>
                  <a:prstClr val="black"/>
                </a:solidFill>
              </a:rPr>
              <a:t>Descriptive of experiment</a:t>
            </a:r>
          </a:p>
          <a:p>
            <a:r>
              <a:rPr lang="en-US" sz="3200" b="1" u="sng" dirty="0" smtClean="0">
                <a:solidFill>
                  <a:srgbClr val="FF0000"/>
                </a:solidFill>
              </a:rPr>
              <a:t>Purpose: </a:t>
            </a:r>
            <a:r>
              <a:rPr lang="en-US" sz="3200" b="1" dirty="0" smtClean="0">
                <a:solidFill>
                  <a:srgbClr val="FF0000"/>
                </a:solidFill>
              </a:rPr>
              <a:t>What do you hope to accomplish?</a:t>
            </a:r>
          </a:p>
          <a:p>
            <a:r>
              <a:rPr lang="en-US" sz="3200" b="1" u="sng" dirty="0" smtClean="0">
                <a:solidFill>
                  <a:srgbClr val="002060"/>
                </a:solidFill>
              </a:rPr>
              <a:t>Hypothesis:  </a:t>
            </a:r>
            <a:r>
              <a:rPr lang="en-US" sz="3200" b="1" dirty="0" smtClean="0">
                <a:solidFill>
                  <a:srgbClr val="002060"/>
                </a:solidFill>
              </a:rPr>
              <a:t>Clear, well worded</a:t>
            </a:r>
          </a:p>
          <a:p>
            <a:r>
              <a:rPr lang="en-US" sz="3200" b="1" u="sng" dirty="0" smtClean="0">
                <a:solidFill>
                  <a:srgbClr val="660066"/>
                </a:solidFill>
              </a:rPr>
              <a:t>Independent and </a:t>
            </a:r>
            <a:r>
              <a:rPr lang="en-US" sz="3200" b="1" u="sng" dirty="0" smtClean="0"/>
              <a:t>Dependent </a:t>
            </a:r>
            <a:r>
              <a:rPr lang="en-US" sz="3200" b="1" u="sng" dirty="0" smtClean="0">
                <a:solidFill>
                  <a:srgbClr val="660066"/>
                </a:solidFill>
              </a:rPr>
              <a:t>variables:</a:t>
            </a:r>
            <a:r>
              <a:rPr lang="en-US" sz="3200" b="1" dirty="0" smtClean="0">
                <a:solidFill>
                  <a:srgbClr val="660066"/>
                </a:solidFill>
              </a:rPr>
              <a:t> identify how each will be measured</a:t>
            </a:r>
          </a:p>
          <a:p>
            <a:r>
              <a:rPr lang="en-US" sz="3200" b="1" u="sng" dirty="0" smtClean="0">
                <a:solidFill>
                  <a:srgbClr val="008000"/>
                </a:solidFill>
              </a:rPr>
              <a:t>Materials</a:t>
            </a:r>
            <a:r>
              <a:rPr lang="en-US" sz="3200" b="1" dirty="0" smtClean="0">
                <a:solidFill>
                  <a:srgbClr val="008000"/>
                </a:solidFill>
              </a:rPr>
              <a:t>: List all items to be used</a:t>
            </a:r>
            <a:endParaRPr lang="en-US" sz="3200" b="1" u="sng" dirty="0" smtClean="0">
              <a:solidFill>
                <a:srgbClr val="008000"/>
              </a:solidFill>
            </a:endParaRPr>
          </a:p>
          <a:p>
            <a:r>
              <a:rPr lang="en-US" sz="3200" b="1" u="sng" dirty="0" smtClean="0"/>
              <a:t>Procedures</a:t>
            </a:r>
            <a:r>
              <a:rPr lang="en-US" sz="3200" b="1" dirty="0" smtClean="0"/>
              <a:t>: </a:t>
            </a:r>
            <a:r>
              <a:rPr lang="en-US" sz="3200" b="1" u="sng" dirty="0" smtClean="0">
                <a:solidFill>
                  <a:srgbClr val="FF0000"/>
                </a:solidFill>
              </a:rPr>
              <a:t>DETAILED!</a:t>
            </a:r>
            <a:r>
              <a:rPr lang="en-US" sz="3200" b="1" dirty="0" smtClean="0">
                <a:solidFill>
                  <a:srgbClr val="FF0000"/>
                </a:solidFill>
              </a:rPr>
              <a:t>.  </a:t>
            </a:r>
            <a:r>
              <a:rPr lang="en-US" sz="3200" b="1" dirty="0" smtClean="0"/>
              <a:t>List in order.  </a:t>
            </a:r>
            <a:r>
              <a:rPr lang="en-US" sz="3200" b="1" u="sng" dirty="0" smtClean="0"/>
              <a:t>Be specific</a:t>
            </a:r>
            <a:r>
              <a:rPr lang="en-US" sz="3200" b="1" dirty="0" smtClean="0"/>
              <a:t>.</a:t>
            </a:r>
            <a:endParaRPr lang="en-US" sz="3200" b="1" u="sng" dirty="0" smtClean="0"/>
          </a:p>
          <a:p>
            <a:r>
              <a:rPr lang="en-US" sz="3200" b="1" u="sng" dirty="0" smtClean="0">
                <a:solidFill>
                  <a:srgbClr val="FF0000"/>
                </a:solidFill>
              </a:rPr>
              <a:t>Safety Procedures: </a:t>
            </a:r>
            <a:r>
              <a:rPr lang="en-US" sz="3200" b="1" dirty="0" smtClean="0"/>
              <a:t>The </a:t>
            </a:r>
            <a:r>
              <a:rPr lang="en-US" sz="3200" b="1" dirty="0" smtClean="0">
                <a:solidFill>
                  <a:srgbClr val="FF0000"/>
                </a:solidFill>
              </a:rPr>
              <a:t>more</a:t>
            </a:r>
            <a:r>
              <a:rPr lang="en-US" sz="3200" b="1" dirty="0" smtClean="0"/>
              <a:t> you address, more likely project is to be  </a:t>
            </a:r>
            <a:r>
              <a:rPr lang="en-US" sz="3200" b="1" dirty="0" smtClean="0">
                <a:solidFill>
                  <a:srgbClr val="FF0000"/>
                </a:solidFill>
              </a:rPr>
              <a:t>approved</a:t>
            </a:r>
          </a:p>
          <a:p>
            <a:r>
              <a:rPr lang="en-US" sz="3200" b="1" u="sng" dirty="0" smtClean="0">
                <a:solidFill>
                  <a:srgbClr val="002060"/>
                </a:solidFill>
              </a:rPr>
              <a:t>Bibliography </a:t>
            </a:r>
            <a:r>
              <a:rPr lang="en-US" sz="3200" b="1" dirty="0" smtClean="0">
                <a:solidFill>
                  <a:srgbClr val="002060"/>
                </a:solidFill>
              </a:rPr>
              <a:t>with 5 sources</a:t>
            </a:r>
          </a:p>
        </p:txBody>
      </p:sp>
      <p:sp>
        <p:nvSpPr>
          <p:cNvPr id="3" name="Rectangle 2"/>
          <p:cNvSpPr/>
          <p:nvPr/>
        </p:nvSpPr>
        <p:spPr>
          <a:xfrm>
            <a:off x="471488" y="214313"/>
            <a:ext cx="11258550" cy="117157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5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8903" y="159026"/>
            <a:ext cx="12013097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552825" algn="l"/>
              </a:tabLst>
            </a:pPr>
            <a:r>
              <a:rPr lang="en-US" sz="3600" b="1" u="sng" dirty="0" smtClean="0">
                <a:solidFill>
                  <a:srgbClr val="FF9900"/>
                </a:solidFill>
                <a:ea typeface="Times New Roman" panose="02020603050405020304" pitchFamily="18" charset="0"/>
              </a:rPr>
              <a:t>WHAT WOULD IT LOOK LIKE?</a:t>
            </a:r>
          </a:p>
          <a:p>
            <a:pPr>
              <a:tabLst>
                <a:tab pos="3552825" algn="l"/>
              </a:tabLst>
            </a:pPr>
            <a:endParaRPr lang="en-US" sz="2400" b="1" dirty="0" smtClean="0">
              <a:solidFill>
                <a:prstClr val="black"/>
              </a:solidFill>
              <a:ea typeface="Times New Roman" panose="02020603050405020304" pitchFamily="18" charset="0"/>
            </a:endParaRPr>
          </a:p>
          <a:p>
            <a:pPr>
              <a:tabLst>
                <a:tab pos="3552825" algn="l"/>
              </a:tabLst>
            </a:pPr>
            <a:endParaRPr lang="en-US" sz="2400" b="1" dirty="0">
              <a:solidFill>
                <a:prstClr val="black"/>
              </a:solidFill>
              <a:ea typeface="Times New Roman" panose="02020603050405020304" pitchFamily="18" charset="0"/>
            </a:endParaRPr>
          </a:p>
          <a:p>
            <a:pPr>
              <a:tabLst>
                <a:tab pos="3552825" algn="l"/>
              </a:tabLst>
            </a:pPr>
            <a:r>
              <a:rPr lang="en-US" sz="2400" b="1" u="sng" dirty="0" smtClean="0">
                <a:solidFill>
                  <a:prstClr val="black"/>
                </a:solidFill>
                <a:ea typeface="Times New Roman" panose="02020603050405020304" pitchFamily="18" charset="0"/>
              </a:rPr>
              <a:t>Title:  </a:t>
            </a:r>
            <a:r>
              <a:rPr lang="en-US" sz="2400" b="1" dirty="0" smtClean="0">
                <a:solidFill>
                  <a:prstClr val="black"/>
                </a:solidFill>
                <a:ea typeface="Times New Roman" panose="02020603050405020304" pitchFamily="18" charset="0"/>
              </a:rPr>
              <a:t>Music! Harmful or Helpful?</a:t>
            </a:r>
            <a:endParaRPr lang="en-US" sz="2400" b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3552825" algn="l"/>
              </a:tabLst>
            </a:pPr>
            <a:r>
              <a:rPr lang="en-US" sz="2400" b="1" dirty="0" smtClean="0">
                <a:solidFill>
                  <a:prstClr val="black"/>
                </a:solidFill>
                <a:ea typeface="Times New Roman" panose="02020603050405020304" pitchFamily="18" charset="0"/>
              </a:rPr>
              <a:t> 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3552825" algn="l"/>
              </a:tabLst>
            </a:pPr>
            <a:r>
              <a:rPr lang="en-US" sz="2400" b="1" u="sng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Purpose:   </a:t>
            </a:r>
            <a:r>
              <a:rPr lang="en-US" sz="24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To determine if listening to different types of music has an affect on human heart rate and blood pressure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3552825" algn="l"/>
              </a:tabLst>
            </a:pPr>
            <a:r>
              <a:rPr lang="en-US" sz="2400" b="1" dirty="0" smtClean="0">
                <a:solidFill>
                  <a:prstClr val="black"/>
                </a:solidFill>
                <a:ea typeface="Times New Roman" panose="02020603050405020304" pitchFamily="18" charset="0"/>
              </a:rPr>
              <a:t> </a:t>
            </a:r>
            <a:endParaRPr lang="en-US" sz="2400" b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3552825" algn="l"/>
              </a:tabLst>
            </a:pPr>
            <a:r>
              <a:rPr lang="en-US" sz="2400" b="1" u="sng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Hypothesis:  </a:t>
            </a:r>
            <a:r>
              <a:rPr lang="en-US" sz="24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If there is a relationship between the type of music a subject is exposed to and their heart rate and blood pressure, then a subjects heart rate and blood pressure will be highest when listening to heavy metal (high BPM)  and lowest when listening to dub (low BPM).</a:t>
            </a:r>
            <a:endParaRPr lang="en-US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3552825" algn="l"/>
              </a:tabLst>
            </a:pPr>
            <a:r>
              <a:rPr lang="en-US" sz="2400" b="1" dirty="0" smtClean="0">
                <a:solidFill>
                  <a:prstClr val="black"/>
                </a:solidFill>
                <a:ea typeface="Times New Roman" panose="02020603050405020304" pitchFamily="18" charset="0"/>
              </a:rPr>
              <a:t> </a:t>
            </a:r>
            <a:endParaRPr lang="en-US" sz="2400" b="1" dirty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3552825" algn="l"/>
              </a:tabLst>
            </a:pPr>
            <a:r>
              <a:rPr lang="en-US" sz="2400" b="1" u="sng" dirty="0" smtClean="0">
                <a:solidFill>
                  <a:srgbClr val="008000"/>
                </a:solidFill>
                <a:ea typeface="Times New Roman" panose="02020603050405020304" pitchFamily="18" charset="0"/>
              </a:rPr>
              <a:t>Independent variable:  </a:t>
            </a:r>
            <a:r>
              <a:rPr lang="en-US" sz="2400" b="1" dirty="0" smtClean="0">
                <a:solidFill>
                  <a:srgbClr val="008000"/>
                </a:solidFill>
                <a:ea typeface="Times New Roman" panose="02020603050405020304" pitchFamily="18" charset="0"/>
              </a:rPr>
              <a:t>type of music played (beat measured in BPM)</a:t>
            </a:r>
            <a:endParaRPr lang="en-US" sz="2400" b="1" dirty="0" smtClean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3552825" algn="l"/>
              </a:tabLst>
            </a:pPr>
            <a:r>
              <a:rPr lang="en-US" sz="2400" b="1" dirty="0" smtClean="0">
                <a:solidFill>
                  <a:srgbClr val="008000"/>
                </a:solidFill>
                <a:ea typeface="Times New Roman" panose="02020603050405020304" pitchFamily="18" charset="0"/>
              </a:rPr>
              <a:t> </a:t>
            </a:r>
            <a:endParaRPr lang="en-US" sz="2400" b="1" dirty="0" smtClean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3552825" algn="l"/>
              </a:tabLst>
            </a:pPr>
            <a:r>
              <a:rPr lang="en-US" sz="2400" b="1" u="sng" dirty="0" smtClean="0">
                <a:solidFill>
                  <a:srgbClr val="008000"/>
                </a:solidFill>
                <a:ea typeface="Times New Roman" panose="02020603050405020304" pitchFamily="18" charset="0"/>
              </a:rPr>
              <a:t>Dependent variable:   </a:t>
            </a:r>
            <a:r>
              <a:rPr lang="en-US" sz="2400" b="1" dirty="0" smtClean="0">
                <a:solidFill>
                  <a:srgbClr val="008000"/>
                </a:solidFill>
                <a:ea typeface="Times New Roman" panose="02020603050405020304" pitchFamily="18" charset="0"/>
              </a:rPr>
              <a:t>heart rate (measured beats per minute) and blood pressure (millimeters of mercury –mmHg, systolic over diastolic) of human subjects</a:t>
            </a:r>
            <a:endParaRPr lang="en-US" sz="2400" b="1" dirty="0" smtClean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3552825" algn="l"/>
              </a:tabLst>
            </a:pPr>
            <a:endParaRPr lang="en-US" sz="2400" b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3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294" y="316615"/>
            <a:ext cx="1174805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552825" algn="l"/>
              </a:tabLst>
            </a:pPr>
            <a:r>
              <a:rPr lang="en-US" sz="2400" b="1" dirty="0" smtClean="0">
                <a:solidFill>
                  <a:srgbClr val="660066"/>
                </a:solidFill>
                <a:ea typeface="Times New Roman" panose="02020603050405020304" pitchFamily="18" charset="0"/>
              </a:rPr>
              <a:t>Materials:     iPod with:         “Go </a:t>
            </a:r>
            <a:r>
              <a:rPr lang="en-US" sz="2400" b="1" dirty="0" err="1" smtClean="0">
                <a:solidFill>
                  <a:srgbClr val="660066"/>
                </a:solidFill>
                <a:ea typeface="Times New Roman" panose="02020603050405020304" pitchFamily="18" charset="0"/>
              </a:rPr>
              <a:t>Go</a:t>
            </a:r>
            <a:r>
              <a:rPr lang="en-US" sz="2400" b="1" dirty="0" smtClean="0">
                <a:solidFill>
                  <a:srgbClr val="660066"/>
                </a:solidFill>
                <a:ea typeface="Times New Roman" panose="02020603050405020304" pitchFamily="18" charset="0"/>
              </a:rPr>
              <a:t> Gadget Gospel”- Gnarls Barkley (hip hop)</a:t>
            </a:r>
            <a:endParaRPr lang="en-US" sz="2400" b="1" dirty="0" smtClean="0">
              <a:solidFill>
                <a:srgbClr val="66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3552825" algn="l"/>
              </a:tabLst>
            </a:pPr>
            <a:r>
              <a:rPr lang="en-US" sz="2400" b="1" dirty="0" smtClean="0">
                <a:solidFill>
                  <a:srgbClr val="660066"/>
                </a:solidFill>
                <a:ea typeface="Times New Roman" panose="02020603050405020304" pitchFamily="18" charset="0"/>
              </a:rPr>
              <a:t>                                                   “The Word”- Junkyard Band (go-go)</a:t>
            </a:r>
            <a:endParaRPr lang="en-US" sz="2400" b="1" dirty="0" smtClean="0">
              <a:solidFill>
                <a:srgbClr val="66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3552825" algn="l"/>
              </a:tabLst>
            </a:pPr>
            <a:r>
              <a:rPr lang="en-US" sz="2400" b="1" dirty="0" smtClean="0">
                <a:solidFill>
                  <a:srgbClr val="660066"/>
                </a:solidFill>
                <a:ea typeface="Times New Roman" panose="02020603050405020304" pitchFamily="18" charset="0"/>
              </a:rPr>
              <a:t>                                                   “I am Ahab”- Mastodon (heavy metal) </a:t>
            </a:r>
            <a:endParaRPr lang="en-US" sz="2400" b="1" dirty="0" smtClean="0">
              <a:solidFill>
                <a:srgbClr val="66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3552825" algn="l"/>
              </a:tabLst>
            </a:pPr>
            <a:r>
              <a:rPr lang="en-US" sz="2400" b="1" dirty="0" smtClean="0">
                <a:solidFill>
                  <a:srgbClr val="660066"/>
                </a:solidFill>
                <a:ea typeface="Times New Roman" panose="02020603050405020304" pitchFamily="18" charset="0"/>
              </a:rPr>
              <a:t>                                                   “Robot Rock”- Daft Punk (house)</a:t>
            </a:r>
            <a:endParaRPr lang="en-US" sz="2400" b="1" dirty="0" smtClean="0">
              <a:solidFill>
                <a:srgbClr val="66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3552825" algn="l"/>
              </a:tabLst>
            </a:pPr>
            <a:r>
              <a:rPr lang="en-US" sz="2400" b="1" dirty="0" smtClean="0">
                <a:solidFill>
                  <a:srgbClr val="660066"/>
                </a:solidFill>
                <a:ea typeface="Times New Roman" panose="02020603050405020304" pitchFamily="18" charset="0"/>
              </a:rPr>
              <a:t>                                                   “Tidal Wave”- Lee “Scratch” Perry (dub)</a:t>
            </a:r>
            <a:endParaRPr lang="en-US" sz="2400" b="1" dirty="0" smtClean="0">
              <a:solidFill>
                <a:srgbClr val="66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3552825" algn="l"/>
              </a:tabLst>
            </a:pPr>
            <a:r>
              <a:rPr lang="en-US" sz="2400" b="1" dirty="0" smtClean="0">
                <a:solidFill>
                  <a:srgbClr val="008000"/>
                </a:solidFill>
                <a:ea typeface="Times New Roman" panose="02020603050405020304" pitchFamily="18" charset="0"/>
              </a:rPr>
              <a:t>Recliner</a:t>
            </a:r>
            <a:endParaRPr lang="en-US" sz="2400" b="1" dirty="0" smtClean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3552825" algn="l"/>
              </a:tabLst>
            </a:pPr>
            <a:r>
              <a:rPr lang="en-US" sz="2400" b="1" dirty="0" smtClean="0">
                <a:solidFill>
                  <a:srgbClr val="008000"/>
                </a:solidFill>
                <a:ea typeface="Times New Roman" panose="02020603050405020304" pitchFamily="18" charset="0"/>
              </a:rPr>
              <a:t>Sphygmomanometer  (to measure blood pressure)</a:t>
            </a:r>
            <a:endParaRPr lang="en-US" sz="2400" b="1" dirty="0" smtClean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3552825" algn="l"/>
              </a:tabLst>
            </a:pPr>
            <a:r>
              <a:rPr lang="en-US" sz="2400" b="1" dirty="0" smtClean="0">
                <a:solidFill>
                  <a:srgbClr val="008000"/>
                </a:solidFill>
                <a:ea typeface="Times New Roman" panose="02020603050405020304" pitchFamily="18" charset="0"/>
              </a:rPr>
              <a:t>Stethoscope</a:t>
            </a:r>
            <a:endParaRPr lang="en-US" sz="2400" b="1" dirty="0" smtClean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3552825" algn="l"/>
              </a:tabLst>
            </a:pPr>
            <a:r>
              <a:rPr lang="en-US" sz="2400" b="1" dirty="0" smtClean="0">
                <a:solidFill>
                  <a:srgbClr val="008000"/>
                </a:solidFill>
                <a:ea typeface="Times New Roman" panose="02020603050405020304" pitchFamily="18" charset="0"/>
              </a:rPr>
              <a:t>Stopwatch</a:t>
            </a:r>
            <a:endParaRPr lang="en-US" sz="2400" b="1" dirty="0" smtClean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3552825" algn="l"/>
              </a:tabLst>
            </a:pPr>
            <a:r>
              <a:rPr lang="en-US" sz="2400" b="1" dirty="0" smtClean="0">
                <a:solidFill>
                  <a:srgbClr val="008000"/>
                </a:solidFill>
                <a:ea typeface="Times New Roman" panose="02020603050405020304" pitchFamily="18" charset="0"/>
              </a:rPr>
              <a:t>Twenty human subjects, 10 male, 10 female, all between 13 and 43 years old </a:t>
            </a:r>
            <a:endParaRPr lang="en-US" sz="2400" b="1" dirty="0" smtClean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3552825" algn="l"/>
              </a:tabLst>
            </a:pPr>
            <a:r>
              <a:rPr lang="en-US" sz="2400" b="1" dirty="0" smtClean="0">
                <a:solidFill>
                  <a:prstClr val="black"/>
                </a:solidFill>
                <a:ea typeface="Times New Roman" panose="02020603050405020304" pitchFamily="18" charset="0"/>
              </a:rPr>
              <a:t> </a:t>
            </a:r>
            <a:endParaRPr lang="en-US" sz="2400" b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3552825" algn="l"/>
              </a:tabLst>
            </a:pPr>
            <a:r>
              <a:rPr lang="en-US" sz="24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Safety precautions : </a:t>
            </a:r>
            <a:r>
              <a:rPr lang="en-US" sz="2400" b="1" dirty="0" smtClean="0">
                <a:ea typeface="Times New Roman" panose="02020603050405020304" pitchFamily="18" charset="0"/>
              </a:rPr>
              <a:t>I will set the iPod volume to one-half bar (</a:t>
            </a:r>
            <a:r>
              <a:rPr lang="en-US" sz="24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50-60dB</a:t>
            </a:r>
            <a:r>
              <a:rPr lang="en-US" sz="2400" b="1" dirty="0" smtClean="0">
                <a:ea typeface="Times New Roman" panose="02020603050405020304" pitchFamily="18" charset="0"/>
              </a:rPr>
              <a:t>, less than a normal </a:t>
            </a:r>
            <a:r>
              <a:rPr lang="en-US" sz="24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conversation at 1m</a:t>
            </a:r>
            <a:r>
              <a:rPr lang="en-US" sz="2400" b="1" dirty="0" smtClean="0">
                <a:ea typeface="Times New Roman" panose="02020603050405020304" pitchFamily="18" charset="0"/>
              </a:rPr>
              <a:t>) to prevent hearing damage. I will </a:t>
            </a:r>
            <a:r>
              <a:rPr lang="en-US" sz="24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screen all subjects </a:t>
            </a:r>
            <a:r>
              <a:rPr lang="en-US" sz="2400" b="1" dirty="0" smtClean="0">
                <a:ea typeface="Times New Roman" panose="02020603050405020304" pitchFamily="18" charset="0"/>
              </a:rPr>
              <a:t>to make sure that none suffer from high blood pressure, hypertension, irregular heart rate.  I will have all students </a:t>
            </a:r>
            <a:r>
              <a:rPr lang="en-US" sz="24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under</a:t>
            </a:r>
            <a:r>
              <a:rPr lang="en-US" sz="2400" b="1" dirty="0" smtClean="0">
                <a:ea typeface="Times New Roman" panose="02020603050405020304" pitchFamily="18" charset="0"/>
              </a:rPr>
              <a:t> the age of </a:t>
            </a:r>
            <a:r>
              <a:rPr lang="en-US" sz="24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18</a:t>
            </a:r>
            <a:r>
              <a:rPr lang="en-US" sz="2400" b="1" dirty="0" smtClean="0">
                <a:ea typeface="Times New Roman" panose="02020603050405020304" pitchFamily="18" charset="0"/>
              </a:rPr>
              <a:t> fill out a </a:t>
            </a:r>
            <a:r>
              <a:rPr lang="en-US" sz="24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parental consent form</a:t>
            </a:r>
            <a:r>
              <a:rPr lang="en-US" sz="2400" b="1" dirty="0" smtClean="0">
                <a:ea typeface="Times New Roman" panose="02020603050405020304" pitchFamily="18" charset="0"/>
              </a:rPr>
              <a:t>. I will have my project approved by a registered nurse who will serve as my adult sponsor.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3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296" y="178116"/>
            <a:ext cx="1175467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552825" algn="l"/>
              </a:tabLst>
            </a:pPr>
            <a:r>
              <a:rPr lang="en-US" sz="2400" b="1" dirty="0" smtClean="0">
                <a:solidFill>
                  <a:prstClr val="black"/>
                </a:solidFill>
                <a:ea typeface="Times New Roman" panose="02020603050405020304" pitchFamily="18" charset="0"/>
              </a:rPr>
              <a:t>Procedures:</a:t>
            </a:r>
            <a:endParaRPr lang="en-US" sz="2400" b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tabLst>
                <a:tab pos="457200" algn="l"/>
                <a:tab pos="3552825" algn="l"/>
              </a:tabLst>
            </a:pPr>
            <a:r>
              <a:rPr lang="en-US" sz="24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Create a quite environment for experiment with no distractions (no TV, other people, no talking).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tabLst>
                <a:tab pos="457200" algn="l"/>
                <a:tab pos="3552825" algn="l"/>
              </a:tabLst>
            </a:pPr>
            <a:r>
              <a:rPr lang="en-US" sz="2400" b="1" dirty="0" smtClean="0">
                <a:solidFill>
                  <a:srgbClr val="008000"/>
                </a:solidFill>
                <a:ea typeface="Times New Roman" panose="02020603050405020304" pitchFamily="18" charset="0"/>
              </a:rPr>
              <a:t>Select twenty human subjects.  Do not select subjects with any health issues that might affect their safety or impact results.  Have subjects fill out consent form.  Identify each by a number. Keep forms in binder.</a:t>
            </a:r>
            <a:endParaRPr lang="en-US" sz="2400" b="1" dirty="0" smtClean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tabLst>
                <a:tab pos="457200" algn="l"/>
                <a:tab pos="3552825" algn="l"/>
              </a:tabLst>
            </a:pPr>
            <a:r>
              <a:rPr lang="en-US" sz="24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Place subject in reclining position, resting, with legs uncrossed.</a:t>
            </a:r>
            <a:endParaRPr lang="en-US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tabLst>
                <a:tab pos="457200" algn="l"/>
                <a:tab pos="3552825" algn="l"/>
              </a:tabLst>
            </a:pPr>
            <a:r>
              <a:rPr lang="en-US" sz="2400" b="1" dirty="0" smtClean="0">
                <a:solidFill>
                  <a:srgbClr val="660066"/>
                </a:solidFill>
                <a:ea typeface="Times New Roman" panose="02020603050405020304" pitchFamily="18" charset="0"/>
              </a:rPr>
              <a:t>Wrap blood pressure cuff securely around the subject’s left upper arm.  Arm will be extended, palm up, and resting on chair.</a:t>
            </a:r>
            <a:endParaRPr lang="en-US" sz="2400" b="1" dirty="0" smtClean="0">
              <a:solidFill>
                <a:srgbClr val="66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tabLst>
                <a:tab pos="457200" algn="l"/>
                <a:tab pos="3552825" algn="l"/>
              </a:tabLst>
            </a:pPr>
            <a:r>
              <a:rPr lang="en-US" sz="2400" b="1" dirty="0" smtClean="0">
                <a:solidFill>
                  <a:prstClr val="black"/>
                </a:solidFill>
                <a:ea typeface="Times New Roman" panose="02020603050405020304" pitchFamily="18" charset="0"/>
              </a:rPr>
              <a:t>Set iPod volume to one-half bar.  Place the iPod earphones into the subjects ears.</a:t>
            </a:r>
            <a:endParaRPr lang="en-US" sz="2400" b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tabLst>
                <a:tab pos="457200" algn="l"/>
                <a:tab pos="3552825" algn="l"/>
              </a:tabLst>
            </a:pPr>
            <a:r>
              <a:rPr lang="en-US" sz="24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Take subject’s blood pressure and pulse rate before first song and record.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tabLst>
                <a:tab pos="457200" algn="l"/>
                <a:tab pos="3552825" algn="l"/>
              </a:tabLst>
            </a:pPr>
            <a:r>
              <a:rPr lang="en-US" sz="2400" b="1" dirty="0" smtClean="0">
                <a:solidFill>
                  <a:srgbClr val="008000"/>
                </a:solidFill>
                <a:ea typeface="Times New Roman" panose="02020603050405020304" pitchFamily="18" charset="0"/>
              </a:rPr>
              <a:t>Play first song for two minutes.</a:t>
            </a:r>
            <a:endParaRPr lang="en-US" sz="2400" b="1" dirty="0" smtClean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tabLst>
                <a:tab pos="457200" algn="l"/>
                <a:tab pos="3552825" algn="l"/>
              </a:tabLst>
            </a:pPr>
            <a:r>
              <a:rPr lang="en-US" sz="24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Take subject’s blood pressure and heart rate after song.  Record.</a:t>
            </a:r>
            <a:endParaRPr lang="en-US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tabLst>
                <a:tab pos="457200" algn="l"/>
                <a:tab pos="3552825" algn="l"/>
              </a:tabLst>
            </a:pPr>
            <a:r>
              <a:rPr lang="en-US" sz="2400" b="1" dirty="0" smtClean="0">
                <a:solidFill>
                  <a:srgbClr val="660066"/>
                </a:solidFill>
                <a:ea typeface="Times New Roman" panose="02020603050405020304" pitchFamily="18" charset="0"/>
              </a:rPr>
              <a:t>Allow subject to relax for five minutes before playing next song.  Subject may read, but should not do any activity that would increase heart rate or blood pressure.</a:t>
            </a:r>
            <a:endParaRPr lang="en-US" sz="2400" b="1" dirty="0" smtClean="0">
              <a:solidFill>
                <a:srgbClr val="66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tabLst>
                <a:tab pos="457200" algn="l"/>
                <a:tab pos="3552825" algn="l"/>
              </a:tabLst>
            </a:pPr>
            <a:r>
              <a:rPr lang="en-US" sz="2400" b="1" dirty="0" smtClean="0">
                <a:ea typeface="Times New Roman" panose="02020603050405020304" pitchFamily="18" charset="0"/>
              </a:rPr>
              <a:t>Follow steps 2-8 for other songs.</a:t>
            </a:r>
            <a:endParaRPr lang="en-US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tabLst>
                <a:tab pos="457200" algn="l"/>
                <a:tab pos="3552825" algn="l"/>
              </a:tabLst>
            </a:pPr>
            <a:r>
              <a:rPr lang="en-US" sz="24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Repeat steps 1-10 for all twenty human subjects.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85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6200"/>
            <a:ext cx="12192000" cy="701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9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6200"/>
            <a:ext cx="12192000" cy="7010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52330" y="1570384"/>
            <a:ext cx="2266122" cy="815008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7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6200"/>
            <a:ext cx="12192000" cy="7010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72209" y="556591"/>
            <a:ext cx="2604052" cy="1649896"/>
          </a:xfrm>
          <a:prstGeom prst="rect">
            <a:avLst/>
          </a:prstGeom>
          <a:noFill/>
          <a:ln w="666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04122" y="2206486"/>
            <a:ext cx="2173356" cy="4727713"/>
          </a:xfrm>
          <a:prstGeom prst="rect">
            <a:avLst/>
          </a:prstGeom>
          <a:noFill/>
          <a:ln w="666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hlinkClick r:id="rId3" action="ppaction://hlinkfile"/>
          </p:cNvPr>
          <p:cNvSpPr/>
          <p:nvPr/>
        </p:nvSpPr>
        <p:spPr>
          <a:xfrm>
            <a:off x="3240157" y="1530626"/>
            <a:ext cx="298173" cy="377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8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3110</TotalTime>
  <Words>809</Words>
  <Application>Microsoft Office PowerPoint</Application>
  <PresentationFormat>Widescreen</PresentationFormat>
  <Paragraphs>121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Berlin Sans FB Demi</vt:lpstr>
      <vt:lpstr>Calibri</vt:lpstr>
      <vt:lpstr>Calibri Light</vt:lpstr>
      <vt:lpstr>Times New Roman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Next?</vt:lpstr>
    </vt:vector>
  </TitlesOfParts>
  <Company>St. Johns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Next?</dc:title>
  <dc:creator>Joseph Anzelmo</dc:creator>
  <cp:lastModifiedBy>Joseph Anzelmo</cp:lastModifiedBy>
  <cp:revision>83</cp:revision>
  <dcterms:created xsi:type="dcterms:W3CDTF">2014-09-15T01:16:12Z</dcterms:created>
  <dcterms:modified xsi:type="dcterms:W3CDTF">2017-09-05T11:16:11Z</dcterms:modified>
</cp:coreProperties>
</file>