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1" r:id="rId3"/>
    <p:sldId id="284" r:id="rId4"/>
    <p:sldId id="290" r:id="rId5"/>
    <p:sldId id="257" r:id="rId6"/>
    <p:sldId id="292" r:id="rId7"/>
    <p:sldId id="258" r:id="rId8"/>
    <p:sldId id="259" r:id="rId9"/>
    <p:sldId id="261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5" r:id="rId21"/>
    <p:sldId id="273" r:id="rId22"/>
    <p:sldId id="274" r:id="rId23"/>
    <p:sldId id="278" r:id="rId24"/>
    <p:sldId id="279" r:id="rId25"/>
    <p:sldId id="277" r:id="rId26"/>
    <p:sldId id="289" r:id="rId27"/>
    <p:sldId id="286" r:id="rId28"/>
    <p:sldId id="288" r:id="rId29"/>
    <p:sldId id="287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CFF99"/>
    <a:srgbClr val="CCFFCC"/>
    <a:srgbClr val="B2B2B2"/>
    <a:srgbClr val="FF99FF"/>
    <a:srgbClr val="CCFFFF"/>
    <a:srgbClr val="FFFF66"/>
    <a:srgbClr val="008000"/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" y="5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9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D28A-3004-48C3-8633-33DAFFB349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CF52B-C26C-4C3C-897C-63EA779A6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72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39630-41E0-472D-9D33-5D9AD113C5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33C26-9C69-4EF4-9359-CD3BE59EB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84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F2D0E-01EC-479F-9600-9589460AC6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E5D6B-416E-421D-91FC-B4DBAD871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2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E7B10-FA95-4CAB-9F55-027744984E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14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CD38-AB5F-4427-84B5-5C81CDC659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9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3EB5F-B428-4DBA-BD27-A2329A1A72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02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7D8A5-6163-4325-898A-14E5BA45B3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75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D8EC7-C5CA-401C-A98C-A4433F1CAF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91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689A7-84DB-4B49-A48F-406C3C658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10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A21F5-CDC6-4C4E-8400-F567E04CA9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98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2A379-12F6-4AFE-AFDC-69F2B283E4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6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A58D1-D72F-4F3E-ADF2-D3E06659BB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CA661-77DA-4F33-B9E9-CF2459DBF7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344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5D29D-B306-4BA8-84ED-BDFC5275DD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70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38BBD-6F96-45B8-8334-B9BE88CDDD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47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A3E68-CF0F-44F6-9392-29490BF752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3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0968-BA4E-46F8-806E-42B4035505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988D6-EF66-4EAE-AD11-60437C643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51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17F0-B8F8-45AC-8FE1-B4407DF308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2358-D24A-45AF-B2F4-C04BE4CD2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06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5E13-620B-4649-84D9-491ED63572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3A0A0-2CEE-431D-81AF-6E58F874AB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1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1F2E7-8768-433F-B7BF-1B1E970B1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29F5E-B343-46A3-B4D0-2C51AFD53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75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33541-13E4-4664-BC58-529FA0E798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A964A-D282-4D9A-AF23-23BC2FCD0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54ACB-492A-44BF-9C0C-B0486D939D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7BFD9-8376-4BF1-A5C4-95D64786F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94F3F-2016-403E-BCDD-25771D257D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7E3EB-DCB8-4464-BF1E-1BDBE194C9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77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4A0128-B8EC-46E7-A8EC-5507E0C253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530B3-1B1F-4DE8-BB1C-E16774EE3FD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00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FB2356-51AD-46CE-B934-36255C938A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4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67304"/>
            <a:ext cx="8763000" cy="61722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371600" lvl="3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	</a:t>
            </a:r>
          </a:p>
          <a:p>
            <a:pPr marL="1885950" lvl="3" indent="-514350">
              <a:spcBef>
                <a:spcPts val="0"/>
              </a:spcBef>
              <a:spcAft>
                <a:spcPts val="1200"/>
              </a:spcAft>
              <a:buAutoNum type="arabicPeriod"/>
              <a:defRPr/>
            </a:pPr>
            <a:r>
              <a:rPr lang="en-US" sz="2600" b="1" dirty="0" smtClean="0">
                <a:solidFill>
                  <a:srgbClr val="FF0000"/>
                </a:solidFill>
              </a:rPr>
              <a:t>Creating a list of essential research questions.</a:t>
            </a:r>
          </a:p>
          <a:p>
            <a:pPr marL="1885950" lvl="3" indent="-514350">
              <a:spcBef>
                <a:spcPts val="0"/>
              </a:spcBef>
              <a:spcAft>
                <a:spcPts val="1200"/>
              </a:spcAft>
              <a:buAutoNum type="arabicPeriod"/>
              <a:defRPr/>
            </a:pPr>
            <a:r>
              <a:rPr lang="en-US" sz="2600" b="1" dirty="0" smtClean="0"/>
              <a:t>Finding sources to answer research questions.  </a:t>
            </a:r>
            <a:endParaRPr lang="en-US" sz="2600" b="1" u="sng" dirty="0" smtClean="0"/>
          </a:p>
          <a:p>
            <a:pPr marL="1371600" lvl="3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600" b="1" dirty="0" smtClean="0">
                <a:solidFill>
                  <a:srgbClr val="000066"/>
                </a:solidFill>
              </a:rPr>
              <a:t>3</a:t>
            </a:r>
            <a:r>
              <a:rPr lang="en-US" sz="2600" b="1" dirty="0">
                <a:solidFill>
                  <a:srgbClr val="000066"/>
                </a:solidFill>
              </a:rPr>
              <a:t>. </a:t>
            </a:r>
            <a:r>
              <a:rPr lang="en-US" sz="2600" b="1" dirty="0" smtClean="0">
                <a:solidFill>
                  <a:srgbClr val="000066"/>
                </a:solidFill>
              </a:rPr>
              <a:t>  Creating a bibliography.</a:t>
            </a:r>
          </a:p>
          <a:p>
            <a:pPr marL="1371600" lvl="3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600" b="1" dirty="0" smtClean="0">
                <a:solidFill>
                  <a:srgbClr val="008000"/>
                </a:solidFill>
              </a:rPr>
              <a:t>4</a:t>
            </a:r>
            <a:r>
              <a:rPr lang="en-US" sz="2600" b="1" dirty="0">
                <a:solidFill>
                  <a:srgbClr val="008000"/>
                </a:solidFill>
              </a:rPr>
              <a:t>. </a:t>
            </a:r>
            <a:r>
              <a:rPr lang="en-US" sz="2600" b="1" dirty="0" smtClean="0">
                <a:solidFill>
                  <a:srgbClr val="008000"/>
                </a:solidFill>
              </a:rPr>
              <a:t>  Visiting the rules wizard. </a:t>
            </a:r>
            <a:endParaRPr lang="en-US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1352282" y="251012"/>
            <a:ext cx="9584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Topics to discuss today: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7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848139" y="51317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Your background research should </a:t>
            </a:r>
            <a:r>
              <a:rPr lang="en-US" sz="3600" b="1" dirty="0" smtClean="0">
                <a:solidFill>
                  <a:srgbClr val="008000"/>
                </a:solidFill>
              </a:rPr>
              <a:t>answer questions </a:t>
            </a:r>
            <a:r>
              <a:rPr lang="en-US" sz="3600" b="1" dirty="0" smtClean="0"/>
              <a:t>needed to develop a </a:t>
            </a:r>
            <a:r>
              <a:rPr lang="en-US" sz="3600" b="1" dirty="0" smtClean="0">
                <a:solidFill>
                  <a:srgbClr val="008000"/>
                </a:solidFill>
              </a:rPr>
              <a:t>valid</a:t>
            </a:r>
            <a:r>
              <a:rPr lang="en-US" sz="3600" b="1" dirty="0" smtClean="0"/>
              <a:t> experiment:</a:t>
            </a:r>
          </a:p>
        </p:txBody>
      </p:sp>
    </p:spTree>
    <p:extLst>
      <p:ext uri="{BB962C8B-B14F-4D97-AF65-F5344CB8AC3E}">
        <p14:creationId xmlns:p14="http://schemas.microsoft.com/office/powerpoint/2010/main" val="35182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88504" y="1649897"/>
            <a:ext cx="11257722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8000"/>
                </a:solidFill>
              </a:rPr>
              <a:t>Where do alligators live and what is their typical habitat?</a:t>
            </a:r>
          </a:p>
        </p:txBody>
      </p:sp>
      <p:pic>
        <p:nvPicPr>
          <p:cNvPr id="13316" name="Picture 2" descr="http://alligatorfur.com/alligator/allran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1625"/>
            <a:ext cx="5029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4" y="3692525"/>
            <a:ext cx="35083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Your background research should answer questions needed to develop a valid experiment:</a:t>
            </a:r>
          </a:p>
        </p:txBody>
      </p:sp>
    </p:spTree>
    <p:extLst>
      <p:ext uri="{BB962C8B-B14F-4D97-AF65-F5344CB8AC3E}">
        <p14:creationId xmlns:p14="http://schemas.microsoft.com/office/powerpoint/2010/main" val="18125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rgbClr val="008000"/>
                </a:solidFill>
              </a:rPr>
              <a:t>What do alligators eat?</a:t>
            </a:r>
          </a:p>
        </p:txBody>
      </p:sp>
      <p:pic>
        <p:nvPicPr>
          <p:cNvPr id="14340" name="Picture 2" descr="http://news.nationalgeographic.com/news/2005/10/images/051006_pythoneatsg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1"/>
            <a:ext cx="33528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://farm3.static.flickr.com/2276/2462529572_f4b4cc66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1"/>
            <a:ext cx="339090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Wild Boar taken by an allig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3232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http://www.fws.gov/southeast/news/2004/images/gator-with-deer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419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Your background research should answer questions needed to develop a valid experiment:</a:t>
            </a:r>
          </a:p>
        </p:txBody>
      </p:sp>
    </p:spTree>
    <p:extLst>
      <p:ext uri="{BB962C8B-B14F-4D97-AF65-F5344CB8AC3E}">
        <p14:creationId xmlns:p14="http://schemas.microsoft.com/office/powerpoint/2010/main" val="13762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05000" y="1828801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rgbClr val="008000"/>
                </a:solidFill>
              </a:rPr>
              <a:t>What is the average size of an alligator and how fast do they grow?</a:t>
            </a:r>
          </a:p>
        </p:txBody>
      </p:sp>
      <p:pic>
        <p:nvPicPr>
          <p:cNvPr id="16388" name="Picture 4" descr="http://www.wildherps.com/images/herps/standard/04032701PD_alliga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4495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4" y="3429000"/>
            <a:ext cx="3932237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Your background research should answer questions needed to develop a valid experiment:</a:t>
            </a:r>
          </a:p>
        </p:txBody>
      </p:sp>
    </p:spTree>
    <p:extLst>
      <p:ext uri="{BB962C8B-B14F-4D97-AF65-F5344CB8AC3E}">
        <p14:creationId xmlns:p14="http://schemas.microsoft.com/office/powerpoint/2010/main" val="42362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726096" y="1769166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8000"/>
                </a:solidFill>
              </a:rPr>
              <a:t>What larger role </a:t>
            </a:r>
            <a:r>
              <a:rPr lang="en-US" altLang="en-US" sz="4000" b="1" dirty="0" smtClean="0">
                <a:solidFill>
                  <a:srgbClr val="008000"/>
                </a:solidFill>
              </a:rPr>
              <a:t>do </a:t>
            </a:r>
            <a:r>
              <a:rPr lang="en-US" altLang="en-US" sz="4000" b="1" dirty="0">
                <a:solidFill>
                  <a:srgbClr val="008000"/>
                </a:solidFill>
              </a:rPr>
              <a:t>alligators play in their ecosystem?</a:t>
            </a:r>
          </a:p>
        </p:txBody>
      </p:sp>
      <p:pic>
        <p:nvPicPr>
          <p:cNvPr id="15364" name="Picture 2" descr="http://farm4.static.flickr.com/3123/2559574970_b9c964380e.jpg?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2971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Your </a:t>
            </a:r>
            <a:r>
              <a:rPr lang="en-US" sz="3200" b="1" dirty="0" smtClean="0"/>
              <a:t>background</a:t>
            </a:r>
            <a:r>
              <a:rPr lang="en-US" sz="3600" b="1" dirty="0" smtClean="0"/>
              <a:t> research should answer questions needed to develop a valid experiment:</a:t>
            </a:r>
          </a:p>
        </p:txBody>
      </p:sp>
    </p:spTree>
    <p:extLst>
      <p:ext uri="{BB962C8B-B14F-4D97-AF65-F5344CB8AC3E}">
        <p14:creationId xmlns:p14="http://schemas.microsoft.com/office/powerpoint/2010/main" val="31564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http://www.alligator.org/content/articles/2008/04/11/news/features/080411_alligato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434340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ontent Placeholder 7"/>
          <p:cNvSpPr>
            <a:spLocks noGrp="1"/>
          </p:cNvSpPr>
          <p:nvPr>
            <p:ph idx="1"/>
          </p:nvPr>
        </p:nvSpPr>
        <p:spPr>
          <a:xfrm>
            <a:off x="2006221" y="1527650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008000"/>
                </a:solidFill>
              </a:rPr>
              <a:t>How do you measure an alligator?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Your background research should answer questions needed to develop a valid experiment:</a:t>
            </a:r>
          </a:p>
        </p:txBody>
      </p:sp>
    </p:spTree>
    <p:extLst>
      <p:ext uri="{BB962C8B-B14F-4D97-AF65-F5344CB8AC3E}">
        <p14:creationId xmlns:p14="http://schemas.microsoft.com/office/powerpoint/2010/main" val="35987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981200" y="1524001"/>
            <a:ext cx="86868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8000"/>
                </a:solidFill>
              </a:rPr>
              <a:t>Do I need special permission or permits to handle alligators?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124200"/>
            <a:ext cx="4800600" cy="3408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524" y="3107658"/>
            <a:ext cx="2840355" cy="340842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Your background research should answer questions needed to develop a valid experiment:</a:t>
            </a:r>
          </a:p>
        </p:txBody>
      </p:sp>
    </p:spTree>
    <p:extLst>
      <p:ext uri="{BB962C8B-B14F-4D97-AF65-F5344CB8AC3E}">
        <p14:creationId xmlns:p14="http://schemas.microsoft.com/office/powerpoint/2010/main" val="38570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008000"/>
                </a:solidFill>
              </a:rPr>
              <a:t>How do you measure an alligator in the field?</a:t>
            </a:r>
          </a:p>
        </p:txBody>
      </p:sp>
      <p:pic>
        <p:nvPicPr>
          <p:cNvPr id="18436" name="Picture 4" descr="http://www.eastcoastpaddlers.com/tripreports/florida2009/kayak-g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31242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Your background research should answer questions needed to develop a valid experiment:</a:t>
            </a:r>
          </a:p>
        </p:txBody>
      </p:sp>
    </p:spTree>
    <p:extLst>
      <p:ext uri="{BB962C8B-B14F-4D97-AF65-F5344CB8AC3E}">
        <p14:creationId xmlns:p14="http://schemas.microsoft.com/office/powerpoint/2010/main" val="42150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905000" y="1828801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rgbClr val="008000"/>
                </a:solidFill>
              </a:rPr>
              <a:t>What is the largest alligator ever recorded?</a:t>
            </a:r>
          </a:p>
        </p:txBody>
      </p:sp>
      <p:pic>
        <p:nvPicPr>
          <p:cNvPr id="19460" name="Picture 2" descr="http://www.clarionledger.com/misc/blogs/bcleveland/uploaded_images/big-gator-744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432435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Your background research should answer questions needed to develop a valid experiment:</a:t>
            </a:r>
          </a:p>
        </p:txBody>
      </p:sp>
    </p:spTree>
    <p:extLst>
      <p:ext uri="{BB962C8B-B14F-4D97-AF65-F5344CB8AC3E}">
        <p14:creationId xmlns:p14="http://schemas.microsoft.com/office/powerpoint/2010/main" val="7338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476375" y="1419640"/>
            <a:ext cx="10715625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dirty="0" smtClean="0">
                <a:solidFill>
                  <a:srgbClr val="008000"/>
                </a:solidFill>
              </a:rPr>
              <a:t>What dangers exist working with alligators?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dirty="0" smtClean="0">
                <a:solidFill>
                  <a:srgbClr val="008000"/>
                </a:solidFill>
              </a:rPr>
              <a:t>What safety precautions should I take?</a:t>
            </a:r>
            <a:endParaRPr lang="en-US" altLang="en-US" sz="4000" b="1" dirty="0">
              <a:solidFill>
                <a:srgbClr val="008000"/>
              </a:solidFill>
            </a:endParaRPr>
          </a:p>
        </p:txBody>
      </p:sp>
      <p:pic>
        <p:nvPicPr>
          <p:cNvPr id="22532" name="Picture 6" descr="http://www.traveljournals.net/pictures/l/1/19248-alligators-eating-pirhana-pantanal-braz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1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http://3.bp.blogspot.com/_91MaiKM4ZAc/SZiIqS-jQVI/AAAAAAAACgg/xMfCsGzjE3E/s400/DoNotMolestAlliga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296" y="3081130"/>
            <a:ext cx="2432603" cy="324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8100"/>
            <a:ext cx="109728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Your background research should answer questions needed to develop a valid experiment:</a:t>
            </a:r>
          </a:p>
        </p:txBody>
      </p:sp>
    </p:spTree>
    <p:extLst>
      <p:ext uri="{BB962C8B-B14F-4D97-AF65-F5344CB8AC3E}">
        <p14:creationId xmlns:p14="http://schemas.microsoft.com/office/powerpoint/2010/main" val="2225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" y="0"/>
            <a:ext cx="2871788" cy="1100137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Identify Question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35895" y="1120637"/>
            <a:ext cx="2871788" cy="1100137"/>
          </a:xfrm>
          <a:prstGeom prst="ellips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Do Background Research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77168" y="2127826"/>
            <a:ext cx="2871788" cy="1100137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Construct Hypothesis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30282" y="3135015"/>
            <a:ext cx="2871788" cy="1100137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Test with an Experiment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08156" y="4142204"/>
            <a:ext cx="2871788" cy="1100137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Accept or Reject Hypothesis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86030" y="5143873"/>
            <a:ext cx="2871788" cy="1100137"/>
          </a:xfrm>
          <a:prstGeom prst="ellipse">
            <a:avLst/>
          </a:prstGeom>
          <a:solidFill>
            <a:srgbClr val="CAA2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Report Results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Bent-Up Arrow 13"/>
          <p:cNvSpPr/>
          <p:nvPr/>
        </p:nvSpPr>
        <p:spPr>
          <a:xfrm rot="5400000">
            <a:off x="910672" y="1163084"/>
            <a:ext cx="548828" cy="50161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5" name="Bent-Up Arrow 14"/>
          <p:cNvSpPr/>
          <p:nvPr/>
        </p:nvSpPr>
        <p:spPr>
          <a:xfrm rot="5400000">
            <a:off x="2512603" y="2283721"/>
            <a:ext cx="627512" cy="50161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6" name="Bent-Up Arrow 15"/>
          <p:cNvSpPr/>
          <p:nvPr/>
        </p:nvSpPr>
        <p:spPr>
          <a:xfrm rot="5400000">
            <a:off x="4361383" y="3295244"/>
            <a:ext cx="636180" cy="50161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7" name="Bent-Up Arrow 16"/>
          <p:cNvSpPr/>
          <p:nvPr/>
        </p:nvSpPr>
        <p:spPr>
          <a:xfrm rot="5400000">
            <a:off x="6279592" y="4262098"/>
            <a:ext cx="555509" cy="50161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8" name="Bent-Up Arrow 17"/>
          <p:cNvSpPr/>
          <p:nvPr/>
        </p:nvSpPr>
        <p:spPr>
          <a:xfrm rot="5400000">
            <a:off x="8176229" y="5250524"/>
            <a:ext cx="517984" cy="50161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6069" y="0"/>
            <a:ext cx="7158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The Scientific Method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9448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7"/>
          <p:cNvSpPr>
            <a:spLocks noGrp="1"/>
          </p:cNvSpPr>
          <p:nvPr>
            <p:ph idx="1"/>
          </p:nvPr>
        </p:nvSpPr>
        <p:spPr>
          <a:xfrm>
            <a:off x="1343025" y="1600202"/>
            <a:ext cx="10444161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8000"/>
                </a:solidFill>
              </a:rPr>
              <a:t>How many </a:t>
            </a:r>
            <a:r>
              <a:rPr lang="en-US" altLang="en-US" sz="4400" b="1" dirty="0" smtClean="0">
                <a:solidFill>
                  <a:srgbClr val="008000"/>
                </a:solidFill>
              </a:rPr>
              <a:t>subjects should I test?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 dirty="0" smtClean="0">
                <a:solidFill>
                  <a:srgbClr val="008000"/>
                </a:solidFill>
              </a:rPr>
              <a:t>How many trials should I conduct?</a:t>
            </a:r>
            <a:endParaRPr lang="en-US" altLang="en-US" sz="4400" b="1" dirty="0">
              <a:solidFill>
                <a:srgbClr val="008000"/>
              </a:solidFill>
            </a:endParaRPr>
          </a:p>
        </p:txBody>
      </p:sp>
      <p:pic>
        <p:nvPicPr>
          <p:cNvPr id="20484" name="Picture 2" descr="http://images.fineartamerica.com/images-medium/group-of-american-alligators-rudy-um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505201"/>
            <a:ext cx="4067175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Your background research should answer questions needed to develop a valid experiment:</a:t>
            </a:r>
          </a:p>
        </p:txBody>
      </p:sp>
    </p:spTree>
    <p:extLst>
      <p:ext uri="{BB962C8B-B14F-4D97-AF65-F5344CB8AC3E}">
        <p14:creationId xmlns:p14="http://schemas.microsoft.com/office/powerpoint/2010/main" val="19043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7"/>
          <p:cNvSpPr>
            <a:spLocks noGrp="1"/>
          </p:cNvSpPr>
          <p:nvPr>
            <p:ph idx="1"/>
          </p:nvPr>
        </p:nvSpPr>
        <p:spPr>
          <a:xfrm>
            <a:off x="1957388" y="1371601"/>
            <a:ext cx="96012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8000"/>
                </a:solidFill>
              </a:rPr>
              <a:t>How do I avoid bias in my procedures?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3200400"/>
            <a:ext cx="47863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5788" y="0"/>
            <a:ext cx="109728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Your background research should answer questions needed to develop a valid experiment:</a:t>
            </a:r>
          </a:p>
        </p:txBody>
      </p:sp>
    </p:spTree>
    <p:extLst>
      <p:ext uri="{BB962C8B-B14F-4D97-AF65-F5344CB8AC3E}">
        <p14:creationId xmlns:p14="http://schemas.microsoft.com/office/powerpoint/2010/main" val="37573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981200" y="1524001"/>
            <a:ext cx="96012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70C0"/>
                </a:solidFill>
              </a:rPr>
              <a:t>How do I measure the depth of a pond?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502" y="3191633"/>
            <a:ext cx="3717499" cy="2788124"/>
          </a:xfrm>
          <a:prstGeom prst="rect">
            <a:avLst/>
          </a:prstGeom>
        </p:spPr>
      </p:pic>
      <p:pic>
        <p:nvPicPr>
          <p:cNvPr id="53252" name="Picture 4" descr="http://us.st12.yimg.com/us.st.yimg.com/I/fishfinder-store_2031_264636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543" y="319163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Your background research should answer questions needed to develop a valid experiment:</a:t>
            </a:r>
          </a:p>
        </p:txBody>
      </p:sp>
    </p:spTree>
    <p:extLst>
      <p:ext uri="{BB962C8B-B14F-4D97-AF65-F5344CB8AC3E}">
        <p14:creationId xmlns:p14="http://schemas.microsoft.com/office/powerpoint/2010/main" val="24931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70C0"/>
                </a:solidFill>
              </a:rPr>
              <a:t>How do I estimate the size of a pond?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2711874"/>
            <a:ext cx="4495800" cy="414612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Your background research should answer questions needed to develop a valid experiment:</a:t>
            </a:r>
          </a:p>
        </p:txBody>
      </p:sp>
    </p:spTree>
    <p:extLst>
      <p:ext uri="{BB962C8B-B14F-4D97-AF65-F5344CB8AC3E}">
        <p14:creationId xmlns:p14="http://schemas.microsoft.com/office/powerpoint/2010/main" val="36175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902493" y="1717676"/>
            <a:ext cx="10387013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8000"/>
                </a:solidFill>
              </a:rPr>
              <a:t>Has this been studied before? What is already known?</a:t>
            </a:r>
          </a:p>
        </p:txBody>
      </p:sp>
      <p:pic>
        <p:nvPicPr>
          <p:cNvPr id="24580" name="Picture 2" descr="http://www.clubkayak.com/greenwave/photos/p000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Your background research should answer questions needed to develop a valid experiment:</a:t>
            </a:r>
          </a:p>
        </p:txBody>
      </p:sp>
    </p:spTree>
    <p:extLst>
      <p:ext uri="{BB962C8B-B14F-4D97-AF65-F5344CB8AC3E}">
        <p14:creationId xmlns:p14="http://schemas.microsoft.com/office/powerpoint/2010/main" val="28366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153" y="215153"/>
            <a:ext cx="113313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Good Essential Research Questions for </a:t>
            </a:r>
            <a:r>
              <a:rPr lang="en-US" sz="3200" b="1" u="sng" dirty="0" smtClean="0">
                <a:solidFill>
                  <a:srgbClr val="FF0000"/>
                </a:solidFill>
              </a:rPr>
              <a:t>ALL </a:t>
            </a:r>
            <a:r>
              <a:rPr lang="en-US" sz="3200" b="1" dirty="0" smtClean="0"/>
              <a:t>projects:</a:t>
            </a:r>
          </a:p>
          <a:p>
            <a:endParaRPr lang="en-US" sz="3200" b="1" dirty="0"/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</a:rPr>
              <a:t>What are the characteristics of a well designed experiment?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008000"/>
                </a:solidFill>
              </a:rPr>
              <a:t>How do you reduce experimental bias?</a:t>
            </a:r>
          </a:p>
          <a:p>
            <a:pPr marL="342900" indent="-342900">
              <a:buAutoNum type="arabicPeriod"/>
            </a:pPr>
            <a:endParaRPr lang="en-US" sz="3200" b="1" dirty="0"/>
          </a:p>
          <a:p>
            <a:pPr marL="342900" indent="-342900">
              <a:buAutoNum type="arabicPeriod"/>
            </a:pPr>
            <a:endParaRPr lang="en-US" sz="3200" b="1" dirty="0" smtClean="0"/>
          </a:p>
          <a:p>
            <a:r>
              <a:rPr lang="en-US" sz="3200" b="1" dirty="0" smtClean="0"/>
              <a:t>Good questions for projects with </a:t>
            </a:r>
            <a:r>
              <a:rPr lang="en-US" sz="3200" b="1" u="sng" dirty="0" smtClean="0">
                <a:solidFill>
                  <a:srgbClr val="FF0000"/>
                </a:solidFill>
              </a:rPr>
              <a:t>Human Subjects</a:t>
            </a:r>
            <a:r>
              <a:rPr lang="en-US" sz="3200" b="1" dirty="0" smtClean="0"/>
              <a:t>:</a:t>
            </a:r>
          </a:p>
          <a:p>
            <a:endParaRPr lang="en-US" sz="3200" b="1" dirty="0"/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7030A0"/>
                </a:solidFill>
              </a:rPr>
              <a:t>How many subjects should I test?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FF9900"/>
                </a:solidFill>
              </a:rPr>
              <a:t>How should I select human subjects for my experiment?</a:t>
            </a:r>
          </a:p>
          <a:p>
            <a:pPr marL="342900" indent="-342900">
              <a:buAutoNum type="arabicPeriod"/>
            </a:pPr>
            <a:r>
              <a:rPr lang="en-US" sz="3200" b="1" dirty="0" smtClean="0"/>
              <a:t>How do I write an unbiased survey?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7527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077" y="357809"/>
            <a:ext cx="109926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Find a minimum of </a:t>
            </a:r>
            <a:r>
              <a:rPr lang="en-US" sz="3600" b="1" dirty="0" smtClean="0">
                <a:solidFill>
                  <a:srgbClr val="FF0000"/>
                </a:solidFill>
              </a:rPr>
              <a:t>5 sources </a:t>
            </a:r>
            <a:r>
              <a:rPr lang="en-US" sz="3600" b="1" dirty="0" smtClean="0"/>
              <a:t>of information to answer your essential research questions.</a:t>
            </a:r>
          </a:p>
          <a:p>
            <a:endParaRPr lang="en-US" sz="3600" b="1" dirty="0"/>
          </a:p>
          <a:p>
            <a:r>
              <a:rPr lang="en-US" sz="3600" b="1" dirty="0" smtClean="0"/>
              <a:t>Create a bibliography of your 5 sources using </a:t>
            </a:r>
            <a:r>
              <a:rPr lang="en-US" sz="3600" b="1" dirty="0" smtClean="0">
                <a:solidFill>
                  <a:srgbClr val="FF0000"/>
                </a:solidFill>
              </a:rPr>
              <a:t>APA</a:t>
            </a:r>
            <a:r>
              <a:rPr lang="en-US" sz="3600" b="1" dirty="0" smtClean="0"/>
              <a:t> or </a:t>
            </a:r>
            <a:r>
              <a:rPr lang="en-US" sz="3600" b="1" dirty="0" smtClean="0">
                <a:solidFill>
                  <a:srgbClr val="FF0000"/>
                </a:solidFill>
              </a:rPr>
              <a:t>MLA</a:t>
            </a:r>
            <a:r>
              <a:rPr lang="en-US" sz="3600" b="1" dirty="0" smtClean="0"/>
              <a:t> styles.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6883" y="4625651"/>
            <a:ext cx="11729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American Alligator (</a:t>
            </a:r>
            <a:r>
              <a:rPr lang="en-US" sz="2400" b="1" i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Alligator </a:t>
            </a:r>
            <a:r>
              <a:rPr lang="en-US" sz="2400" b="1" i="1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mississippiensis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 </a:t>
            </a:r>
            <a:r>
              <a:rPr lang="en-US" sz="2400" b="1" dirty="0" smtClean="0">
                <a:solidFill>
                  <a:srgbClr val="FF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FF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n.d.</a:t>
            </a:r>
            <a:r>
              <a:rPr lang="en-US" sz="2400" b="1" dirty="0" smtClean="0">
                <a:solidFill>
                  <a:srgbClr val="FF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National Geographic.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August 	22, 2014.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http://animals.nationalgeographic.com/animals/reptiles/american- </a:t>
            </a:r>
          </a:p>
          <a:p>
            <a:pPr fontAlgn="base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alligator.html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3431" y="3508298"/>
            <a:ext cx="333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Title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7323" y="2771527"/>
            <a:ext cx="3339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Agency maintaining website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9191" y="3515172"/>
            <a:ext cx="354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Date viewed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1704" y="6290127"/>
            <a:ext cx="333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Complete web address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26365" y="4148544"/>
            <a:ext cx="576470" cy="456571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219661" y="3602524"/>
            <a:ext cx="259321" cy="9270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0649778" y="3997373"/>
            <a:ext cx="501926" cy="62827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006009" y="5517933"/>
            <a:ext cx="195469" cy="742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7119" y="3739131"/>
            <a:ext cx="2511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</a:rPr>
              <a:t>Publication date</a:t>
            </a:r>
            <a:endParaRPr lang="en-US" sz="2400" b="1" dirty="0">
              <a:solidFill>
                <a:srgbClr val="FF9900"/>
              </a:solidFill>
            </a:endParaRPr>
          </a:p>
        </p:txBody>
      </p:sp>
      <p:cxnSp>
        <p:nvCxnSpPr>
          <p:cNvPr id="14" name="Straight Arrow Connector 13"/>
          <p:cNvCxnSpPr>
            <a:stCxn id="2" idx="2"/>
          </p:cNvCxnSpPr>
          <p:nvPr/>
        </p:nvCxnSpPr>
        <p:spPr>
          <a:xfrm>
            <a:off x="6592806" y="4200796"/>
            <a:ext cx="176646" cy="424855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58952" y="5581086"/>
            <a:ext cx="459850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INCLUDE FULL WEBSITE ADDRESS!!!!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9920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" grpId="0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9773" y="805721"/>
            <a:ext cx="804407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"Battery." </a:t>
            </a:r>
            <a:r>
              <a:rPr lang="en-US" b="1" i="1" dirty="0" smtClean="0"/>
              <a:t>Encyclopedia Britannica</a:t>
            </a:r>
            <a:r>
              <a:rPr lang="en-US" b="1" dirty="0" smtClean="0"/>
              <a:t>. 1990.</a:t>
            </a:r>
          </a:p>
          <a:p>
            <a:endParaRPr lang="en-US" b="1" dirty="0" smtClean="0"/>
          </a:p>
          <a:p>
            <a:r>
              <a:rPr lang="en-US" b="1" dirty="0" smtClean="0"/>
              <a:t>"Best Batteries." </a:t>
            </a:r>
            <a:r>
              <a:rPr lang="en-US" b="1" i="1" dirty="0" smtClean="0"/>
              <a:t>Consumer Reports Magazine</a:t>
            </a:r>
            <a:r>
              <a:rPr lang="en-US" b="1" dirty="0" smtClean="0"/>
              <a:t> 32 Dec. 1994: 71-72.</a:t>
            </a:r>
          </a:p>
          <a:p>
            <a:r>
              <a:rPr lang="en-US" b="1" dirty="0" smtClean="0"/>
              <a:t>Booth, Steven A. "High-Drain Alkaline AA-Batteries." </a:t>
            </a:r>
            <a:r>
              <a:rPr lang="en-US" b="1" i="1" dirty="0" smtClean="0"/>
              <a:t>Popular Electronics</a:t>
            </a:r>
            <a:r>
              <a:rPr lang="en-US" b="1" dirty="0" smtClean="0"/>
              <a:t> 62 Jan. 1999: 58.</a:t>
            </a:r>
          </a:p>
          <a:p>
            <a:endParaRPr lang="en-US" b="1" dirty="0" smtClean="0"/>
          </a:p>
          <a:p>
            <a:r>
              <a:rPr lang="en-US" b="1" dirty="0" smtClean="0"/>
              <a:t>Brain, Marshall. "How Batteries Work." </a:t>
            </a:r>
            <a:r>
              <a:rPr lang="en-US" b="1" i="1" dirty="0" err="1" smtClean="0"/>
              <a:t>howstuffworks</a:t>
            </a:r>
            <a:r>
              <a:rPr lang="en-US" b="1" dirty="0" smtClean="0"/>
              <a:t>. 1 Aug. 2006</a:t>
            </a:r>
            <a:br>
              <a:rPr lang="en-US" b="1" dirty="0" smtClean="0"/>
            </a:br>
            <a:r>
              <a:rPr lang="en-US" b="1" dirty="0" smtClean="0"/>
              <a:t>       &lt;http://home.howstuffworks.com /battery.htm&gt;.</a:t>
            </a:r>
          </a:p>
          <a:p>
            <a:endParaRPr lang="en-US" b="1" dirty="0" smtClean="0"/>
          </a:p>
          <a:p>
            <a:r>
              <a:rPr lang="en-US" b="1" dirty="0" smtClean="0"/>
              <a:t>"Cells and Batteries." </a:t>
            </a:r>
            <a:r>
              <a:rPr lang="en-US" b="1" i="1" dirty="0" smtClean="0"/>
              <a:t>The DK Science Encyclopedia</a:t>
            </a:r>
            <a:r>
              <a:rPr lang="en-US" b="1" dirty="0" smtClean="0"/>
              <a:t>. 1993.</a:t>
            </a:r>
          </a:p>
          <a:p>
            <a:endParaRPr lang="en-US" b="1" dirty="0" smtClean="0"/>
          </a:p>
          <a:p>
            <a:r>
              <a:rPr lang="en-US" b="1" dirty="0" smtClean="0"/>
              <a:t>Dell, R. M., and D. A. J. Rand. </a:t>
            </a:r>
            <a:r>
              <a:rPr lang="en-US" b="1" i="1" dirty="0" smtClean="0"/>
              <a:t>Understanding Batteries</a:t>
            </a:r>
            <a:r>
              <a:rPr lang="en-US" b="1" dirty="0" smtClean="0"/>
              <a:t>. Cambridge, UK: The Royal Society of Chemistry, 2001. </a:t>
            </a:r>
          </a:p>
          <a:p>
            <a:endParaRPr lang="en-US" b="1" dirty="0" smtClean="0"/>
          </a:p>
          <a:p>
            <a:r>
              <a:rPr lang="en-US" b="1" dirty="0" smtClean="0"/>
              <a:t>"Learning Center." </a:t>
            </a:r>
            <a:r>
              <a:rPr lang="en-US" b="1" i="1" dirty="0" smtClean="0"/>
              <a:t>Energizer</a:t>
            </a:r>
            <a:r>
              <a:rPr lang="en-US" b="1" dirty="0" smtClean="0"/>
              <a:t>. Eveready Battery Company, Inc. 1 Aug. 2006</a:t>
            </a:r>
            <a:br>
              <a:rPr lang="en-US" b="1" dirty="0" smtClean="0"/>
            </a:br>
            <a:r>
              <a:rPr lang="en-US" b="1" dirty="0" smtClean="0"/>
              <a:t>       &lt;http://www.energizer.com /learning/default.asp&gt;.</a:t>
            </a:r>
          </a:p>
          <a:p>
            <a:endParaRPr lang="en-US" b="1" dirty="0" smtClean="0"/>
          </a:p>
          <a:p>
            <a:r>
              <a:rPr lang="en-US" b="1" dirty="0" smtClean="0"/>
              <a:t>"Learning Centre." </a:t>
            </a:r>
            <a:r>
              <a:rPr lang="en-US" b="1" i="1" dirty="0" smtClean="0"/>
              <a:t>Duracell</a:t>
            </a:r>
            <a:r>
              <a:rPr lang="en-US" b="1" dirty="0" smtClean="0"/>
              <a:t>. The Gillette Company. 31 July 2006</a:t>
            </a:r>
            <a:br>
              <a:rPr lang="en-US" b="1" dirty="0" smtClean="0"/>
            </a:br>
            <a:r>
              <a:rPr lang="en-US" b="1" dirty="0" smtClean="0"/>
              <a:t>       &lt;http://www.duracell.com /au/main/pages/learning-</a:t>
            </a:r>
            <a:r>
              <a:rPr lang="en-US" b="1" dirty="0" err="1" smtClean="0"/>
              <a:t>centre</a:t>
            </a:r>
            <a:r>
              <a:rPr lang="en-US" b="1" dirty="0" smtClean="0"/>
              <a:t>-what-is-a           	battery.asp&gt;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0295" y="46034"/>
            <a:ext cx="8673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Sample Bibliography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(MLA style)            </a:t>
            </a:r>
          </a:p>
          <a:p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3861" y="6457890"/>
            <a:ext cx="4909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From:    http://www.sciencebuddies.org 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69473"/>
            <a:ext cx="1610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Alphabetical Order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40295" y="1868557"/>
            <a:ext cx="0" cy="320040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688" y="159534"/>
            <a:ext cx="1166853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</a:rPr>
              <a:t>Special Bibliography Instructions </a:t>
            </a:r>
            <a:r>
              <a:rPr lang="en-US" sz="2800" b="1" dirty="0" smtClean="0"/>
              <a:t>for projects involving:</a:t>
            </a:r>
          </a:p>
          <a:p>
            <a:pPr lvl="0"/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u="sng" dirty="0" smtClean="0">
                <a:solidFill>
                  <a:srgbClr val="FF0000"/>
                </a:solidFill>
              </a:rPr>
              <a:t>Human subjects </a:t>
            </a:r>
            <a:r>
              <a:rPr lang="en-US" sz="2800" b="1" dirty="0" smtClean="0">
                <a:solidFill>
                  <a:prstClr val="black"/>
                </a:solidFill>
              </a:rPr>
              <a:t>– one source must document the </a:t>
            </a:r>
            <a:r>
              <a:rPr lang="en-US" sz="2800" b="1" dirty="0">
                <a:solidFill>
                  <a:prstClr val="black"/>
                </a:solidFill>
              </a:rPr>
              <a:t>ethical considerations and </a:t>
            </a:r>
            <a:r>
              <a:rPr lang="en-US" sz="2800" b="1" dirty="0" smtClean="0">
                <a:solidFill>
                  <a:prstClr val="black"/>
                </a:solidFill>
              </a:rPr>
              <a:t>			basic </a:t>
            </a:r>
            <a:r>
              <a:rPr lang="en-US" sz="2800" b="1" dirty="0">
                <a:solidFill>
                  <a:prstClr val="black"/>
                </a:solidFill>
              </a:rPr>
              <a:t>human rights afforded to 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human subjects </a:t>
            </a:r>
            <a:r>
              <a:rPr lang="en-US" sz="2800" b="1" dirty="0" smtClean="0">
                <a:solidFill>
                  <a:prstClr val="black"/>
                </a:solidFill>
              </a:rPr>
              <a:t>					involved </a:t>
            </a:r>
            <a:r>
              <a:rPr lang="en-US" sz="2800" b="1" dirty="0">
                <a:solidFill>
                  <a:prstClr val="black"/>
                </a:solidFill>
              </a:rPr>
              <a:t>in scientific research. </a:t>
            </a:r>
          </a:p>
          <a:p>
            <a:pPr lvl="0"/>
            <a:endParaRPr lang="en-US" sz="2800" b="1" dirty="0" smtClean="0">
              <a:solidFill>
                <a:prstClr val="black"/>
              </a:solidFill>
            </a:endParaRPr>
          </a:p>
          <a:p>
            <a:pPr lvl="0"/>
            <a:endParaRPr lang="en-US" sz="2800" b="1" u="sng" dirty="0">
              <a:solidFill>
                <a:prstClr val="black"/>
              </a:solidFill>
            </a:endParaRPr>
          </a:p>
          <a:p>
            <a:pPr lvl="0"/>
            <a:r>
              <a:rPr lang="en-US" sz="2800" b="1" u="sng" dirty="0" smtClean="0">
                <a:solidFill>
                  <a:srgbClr val="008000"/>
                </a:solidFill>
              </a:rPr>
              <a:t>Vertebrate animals </a:t>
            </a:r>
            <a:r>
              <a:rPr lang="en-US" sz="2800" b="1" dirty="0" smtClean="0">
                <a:solidFill>
                  <a:prstClr val="black"/>
                </a:solidFill>
              </a:rPr>
              <a:t>- one </a:t>
            </a:r>
            <a:r>
              <a:rPr lang="en-US" sz="2800" b="1" dirty="0">
                <a:solidFill>
                  <a:prstClr val="black"/>
                </a:solidFill>
              </a:rPr>
              <a:t>source should </a:t>
            </a:r>
            <a:r>
              <a:rPr lang="en-US" sz="2800" b="1" dirty="0" smtClean="0">
                <a:solidFill>
                  <a:prstClr val="black"/>
                </a:solidFill>
              </a:rPr>
              <a:t> address animal </a:t>
            </a:r>
            <a:r>
              <a:rPr lang="en-US" sz="2800" b="1" dirty="0">
                <a:solidFill>
                  <a:prstClr val="black"/>
                </a:solidFill>
              </a:rPr>
              <a:t>care techniques </a:t>
            </a:r>
            <a:r>
              <a:rPr lang="en-US" sz="2800" b="1" dirty="0" smtClean="0">
                <a:solidFill>
                  <a:prstClr val="black"/>
                </a:solidFill>
              </a:rPr>
              <a:t>for 			the species you are working with </a:t>
            </a:r>
          </a:p>
          <a:p>
            <a:pPr lvl="0"/>
            <a:endParaRPr lang="en-US" sz="2800" b="1" dirty="0">
              <a:solidFill>
                <a:prstClr val="black"/>
              </a:solidFill>
            </a:endParaRPr>
          </a:p>
          <a:p>
            <a:pPr lvl="0"/>
            <a:r>
              <a:rPr lang="en-US" sz="2800" b="1" u="sng" dirty="0" smtClean="0">
                <a:solidFill>
                  <a:srgbClr val="7030A0"/>
                </a:solidFill>
              </a:rPr>
              <a:t>Microorganisms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-   one source should address standard </a:t>
            </a:r>
            <a:r>
              <a:rPr lang="en-US" sz="2800" b="1" dirty="0">
                <a:solidFill>
                  <a:prstClr val="black"/>
                </a:solidFill>
              </a:rPr>
              <a:t>procedures for </a:t>
            </a:r>
            <a:r>
              <a:rPr lang="en-US" sz="2800" b="1" dirty="0" smtClean="0">
                <a:solidFill>
                  <a:prstClr val="black"/>
                </a:solidFill>
              </a:rPr>
              <a:t>	handling </a:t>
            </a:r>
            <a:r>
              <a:rPr lang="en-US" sz="2800" b="1" dirty="0">
                <a:solidFill>
                  <a:prstClr val="black"/>
                </a:solidFill>
              </a:rPr>
              <a:t>and working with potentially hazardous biological agents. 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lvl="0"/>
            <a:endParaRPr lang="en-US" sz="2800" b="1" dirty="0">
              <a:solidFill>
                <a:prstClr val="black"/>
              </a:solidFill>
            </a:endParaRPr>
          </a:p>
          <a:p>
            <a:pPr lvl="0"/>
            <a:r>
              <a:rPr lang="en-US" sz="2800" b="1" u="sng" dirty="0" smtClean="0">
                <a:solidFill>
                  <a:srgbClr val="002060"/>
                </a:solidFill>
              </a:rPr>
              <a:t>Chemicals</a:t>
            </a:r>
            <a:r>
              <a:rPr lang="en-US" sz="2800" b="1" u="sng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– include </a:t>
            </a:r>
            <a:r>
              <a:rPr lang="en-US" sz="2800" b="1" u="sng" dirty="0" smtClean="0">
                <a:solidFill>
                  <a:srgbClr val="002060"/>
                </a:solidFill>
              </a:rPr>
              <a:t>Material </a:t>
            </a:r>
            <a:r>
              <a:rPr lang="en-US" sz="2800" b="1" u="sng" dirty="0">
                <a:solidFill>
                  <a:srgbClr val="002060"/>
                </a:solidFill>
              </a:rPr>
              <a:t>Safety Data Sheets (MSDS) </a:t>
            </a:r>
            <a:r>
              <a:rPr lang="en-US" sz="2800" b="1" dirty="0" smtClean="0">
                <a:solidFill>
                  <a:prstClr val="black"/>
                </a:solidFill>
              </a:rPr>
              <a:t>as a source to </a:t>
            </a:r>
            <a:r>
              <a:rPr lang="en-US" sz="2800" b="1" dirty="0">
                <a:solidFill>
                  <a:prstClr val="black"/>
                </a:solidFill>
              </a:rPr>
              <a:t>ensure </a:t>
            </a:r>
            <a:r>
              <a:rPr lang="en-US" sz="2800" b="1" dirty="0" smtClean="0">
                <a:solidFill>
                  <a:prstClr val="black"/>
                </a:solidFill>
              </a:rPr>
              <a:t>		proper </a:t>
            </a:r>
            <a:r>
              <a:rPr lang="en-US" sz="2800" b="1" dirty="0">
                <a:solidFill>
                  <a:prstClr val="black"/>
                </a:solidFill>
              </a:rPr>
              <a:t>safety precautions are taken. </a:t>
            </a:r>
          </a:p>
          <a:p>
            <a:pPr lvl="0"/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6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2971800" cy="2590800"/>
          </a:xfrm>
        </p:spPr>
        <p:txBody>
          <a:bodyPr>
            <a:noAutofit/>
            <a:scene3d>
              <a:camera prst="isometricRightUp"/>
              <a:lightRig rig="soft" dir="t">
                <a:rot lat="0" lon="0" rev="16800000"/>
              </a:lightRig>
            </a:scene3d>
          </a:bodyPr>
          <a:lstStyle/>
          <a:p>
            <a:pPr>
              <a:defRPr/>
            </a:pPr>
            <a:r>
              <a:rPr lang="en-US" sz="7200" dirty="0"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Berlin Sans FB Demi" pitchFamily="34" charset="0"/>
              </a:rPr>
              <a:t>What Next?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67304"/>
            <a:ext cx="8763000" cy="61722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371600" lvl="3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	</a:t>
            </a:r>
          </a:p>
          <a:p>
            <a:pPr marL="1885950" lvl="3" indent="-514350">
              <a:spcBef>
                <a:spcPts val="0"/>
              </a:spcBef>
              <a:spcAft>
                <a:spcPts val="1200"/>
              </a:spcAft>
              <a:buAutoNum type="arabicPeriod"/>
              <a:defRPr/>
            </a:pPr>
            <a:r>
              <a:rPr lang="en-US" sz="2600" b="1" dirty="0" smtClean="0">
                <a:solidFill>
                  <a:srgbClr val="FF0000"/>
                </a:solidFill>
              </a:rPr>
              <a:t>In your </a:t>
            </a:r>
            <a:r>
              <a:rPr lang="en-US" sz="2600" b="1" u="sng" dirty="0" smtClean="0">
                <a:solidFill>
                  <a:srgbClr val="FF0000"/>
                </a:solidFill>
              </a:rPr>
              <a:t>Project Journal</a:t>
            </a:r>
            <a:r>
              <a:rPr lang="en-US" sz="2600" b="1" dirty="0" smtClean="0">
                <a:solidFill>
                  <a:srgbClr val="FF0000"/>
                </a:solidFill>
              </a:rPr>
              <a:t>, create a list of </a:t>
            </a:r>
            <a:r>
              <a:rPr lang="en-US" sz="2600" b="1" dirty="0" smtClean="0">
                <a:solidFill>
                  <a:srgbClr val="FF0000"/>
                </a:solidFill>
              </a:rPr>
              <a:t>10 essential </a:t>
            </a:r>
            <a:r>
              <a:rPr lang="en-US" sz="2600" b="1" dirty="0" smtClean="0">
                <a:solidFill>
                  <a:srgbClr val="FF0000"/>
                </a:solidFill>
              </a:rPr>
              <a:t>research questions.</a:t>
            </a:r>
          </a:p>
          <a:p>
            <a:pPr marL="1885950" lvl="3" indent="-514350">
              <a:spcBef>
                <a:spcPts val="0"/>
              </a:spcBef>
              <a:spcAft>
                <a:spcPts val="1200"/>
              </a:spcAft>
              <a:buAutoNum type="arabicPeriod"/>
              <a:defRPr/>
            </a:pPr>
            <a:r>
              <a:rPr lang="en-US" sz="2600" b="1" dirty="0" smtClean="0"/>
              <a:t>Find sources to answer research questions.  </a:t>
            </a:r>
            <a:r>
              <a:rPr lang="en-US" sz="2600" b="1" u="sng" dirty="0" smtClean="0"/>
              <a:t>Create a bibliography (typed) </a:t>
            </a:r>
            <a:r>
              <a:rPr lang="en-US" sz="2600" b="1" dirty="0" smtClean="0"/>
              <a:t>with a minimum of </a:t>
            </a:r>
            <a:r>
              <a:rPr lang="en-US" sz="2600" b="1" u="sng" dirty="0" smtClean="0"/>
              <a:t>5 sources</a:t>
            </a:r>
            <a:r>
              <a:rPr lang="en-US" sz="2600" b="1" dirty="0" smtClean="0"/>
              <a:t>.</a:t>
            </a:r>
            <a:endParaRPr lang="en-US" sz="2600" b="1" dirty="0"/>
          </a:p>
          <a:p>
            <a:pPr marL="1371600" lvl="3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600" b="1" dirty="0">
                <a:solidFill>
                  <a:srgbClr val="000066"/>
                </a:solidFill>
              </a:rPr>
              <a:t>3. </a:t>
            </a:r>
            <a:r>
              <a:rPr lang="en-US" sz="2600" b="1" dirty="0" smtClean="0">
                <a:solidFill>
                  <a:srgbClr val="000066"/>
                </a:solidFill>
              </a:rPr>
              <a:t>  Visit </a:t>
            </a:r>
            <a:r>
              <a:rPr lang="en-US" sz="2600" b="1" dirty="0">
                <a:solidFill>
                  <a:srgbClr val="000066"/>
                </a:solidFill>
              </a:rPr>
              <a:t>the </a:t>
            </a:r>
            <a:r>
              <a:rPr lang="en-US" sz="2600" b="1" dirty="0" smtClean="0">
                <a:solidFill>
                  <a:srgbClr val="000066"/>
                </a:solidFill>
              </a:rPr>
              <a:t>science fair </a:t>
            </a:r>
            <a:r>
              <a:rPr lang="en-US" sz="2600" b="1" u="sng" dirty="0" smtClean="0">
                <a:solidFill>
                  <a:srgbClr val="000066"/>
                </a:solidFill>
              </a:rPr>
              <a:t>RULES WIZZARD </a:t>
            </a:r>
            <a:r>
              <a:rPr lang="en-US" sz="2600" b="1" dirty="0" smtClean="0">
                <a:solidFill>
                  <a:srgbClr val="000066"/>
                </a:solidFill>
              </a:rPr>
              <a:t>and 	determine what forms you need.</a:t>
            </a:r>
          </a:p>
          <a:p>
            <a:pPr marL="1371600" lvl="3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600" b="1" dirty="0" smtClean="0">
                <a:solidFill>
                  <a:srgbClr val="008000"/>
                </a:solidFill>
              </a:rPr>
              <a:t>4</a:t>
            </a:r>
            <a:r>
              <a:rPr lang="en-US" sz="2600" b="1" dirty="0">
                <a:solidFill>
                  <a:srgbClr val="008000"/>
                </a:solidFill>
              </a:rPr>
              <a:t>. </a:t>
            </a:r>
            <a:r>
              <a:rPr lang="en-US" sz="2600" b="1" dirty="0" smtClean="0">
                <a:solidFill>
                  <a:srgbClr val="008000"/>
                </a:solidFill>
              </a:rPr>
              <a:t>  Start filling out forms, thinking ahead of details 	needed in your Research Plan, our topic next      	week!</a:t>
            </a:r>
            <a:endParaRPr lang="en-US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3836894" y="251012"/>
            <a:ext cx="7100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Before next week……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" y="0"/>
            <a:ext cx="2871788" cy="1100137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Identify Question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35895" y="1120637"/>
            <a:ext cx="2871788" cy="1100137"/>
          </a:xfrm>
          <a:prstGeom prst="ellips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Do Background Research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77168" y="2127826"/>
            <a:ext cx="2871788" cy="1100137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Construct Hypothesis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30282" y="3135015"/>
            <a:ext cx="2871788" cy="1100137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Test with an Experiment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08156" y="4142204"/>
            <a:ext cx="2871788" cy="1100137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Accept or Reject Hypothesis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86030" y="5143873"/>
            <a:ext cx="2871788" cy="1100137"/>
          </a:xfrm>
          <a:prstGeom prst="ellipse">
            <a:avLst/>
          </a:prstGeom>
          <a:solidFill>
            <a:srgbClr val="CAA2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Report Results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4" name="Bent-Up Arrow 13"/>
          <p:cNvSpPr/>
          <p:nvPr/>
        </p:nvSpPr>
        <p:spPr>
          <a:xfrm rot="5400000">
            <a:off x="910672" y="1163084"/>
            <a:ext cx="548828" cy="50161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5" name="Bent-Up Arrow 14"/>
          <p:cNvSpPr/>
          <p:nvPr/>
        </p:nvSpPr>
        <p:spPr>
          <a:xfrm rot="5400000">
            <a:off x="2512603" y="2283721"/>
            <a:ext cx="627512" cy="50161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6" name="Bent-Up Arrow 15"/>
          <p:cNvSpPr/>
          <p:nvPr/>
        </p:nvSpPr>
        <p:spPr>
          <a:xfrm rot="5400000">
            <a:off x="4361383" y="3295244"/>
            <a:ext cx="636180" cy="50161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7" name="Bent-Up Arrow 16"/>
          <p:cNvSpPr/>
          <p:nvPr/>
        </p:nvSpPr>
        <p:spPr>
          <a:xfrm rot="5400000">
            <a:off x="6279592" y="4262098"/>
            <a:ext cx="555509" cy="50161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8" name="Bent-Up Arrow 17"/>
          <p:cNvSpPr/>
          <p:nvPr/>
        </p:nvSpPr>
        <p:spPr>
          <a:xfrm rot="5400000">
            <a:off x="8176229" y="5250524"/>
            <a:ext cx="517984" cy="50161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6069" y="0"/>
            <a:ext cx="7158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prstClr val="black"/>
                </a:solidFill>
              </a:rPr>
              <a:t>The Scientific Method</a:t>
            </a:r>
            <a:endParaRPr lang="en-US" sz="6000" b="1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8353" y="3685083"/>
            <a:ext cx="3840928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Students conduct background research to </a:t>
            </a:r>
            <a:r>
              <a:rPr lang="en-US" sz="2800" b="1" dirty="0" smtClean="0">
                <a:solidFill>
                  <a:prstClr val="black"/>
                </a:solidFill>
              </a:rPr>
              <a:t>become  </a:t>
            </a:r>
            <a:r>
              <a:rPr lang="en-US" sz="2800" b="1" dirty="0">
                <a:solidFill>
                  <a:prstClr val="black"/>
                </a:solidFill>
              </a:rPr>
              <a:t>more knowledgeable about the topic they are about to experiment </a:t>
            </a:r>
            <a:r>
              <a:rPr lang="en-US" sz="2800" b="1" dirty="0" smtClean="0">
                <a:solidFill>
                  <a:prstClr val="black"/>
                </a:solidFill>
              </a:rPr>
              <a:t>on!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9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904" y="313288"/>
            <a:ext cx="114890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prstClr val="black"/>
                </a:solidFill>
              </a:rPr>
              <a:t>Why </a:t>
            </a:r>
            <a:r>
              <a:rPr lang="en-US" sz="4400" b="1" dirty="0">
                <a:solidFill>
                  <a:prstClr val="black"/>
                </a:solidFill>
              </a:rPr>
              <a:t>conduct background </a:t>
            </a:r>
            <a:r>
              <a:rPr lang="en-US" sz="4400" b="1" dirty="0" smtClean="0">
                <a:solidFill>
                  <a:prstClr val="black"/>
                </a:solidFill>
              </a:rPr>
              <a:t>research?    </a:t>
            </a:r>
          </a:p>
          <a:p>
            <a:pPr lvl="0"/>
            <a:endParaRPr lang="en-US" sz="3600" b="1" dirty="0">
              <a:solidFill>
                <a:prstClr val="black"/>
              </a:solidFill>
            </a:endParaRPr>
          </a:p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It will help you to….</a:t>
            </a:r>
          </a:p>
          <a:p>
            <a:pPr lvl="0"/>
            <a:endParaRPr lang="en-US" sz="4400" b="1" dirty="0" smtClean="0">
              <a:solidFill>
                <a:prstClr val="black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44096" y="2289176"/>
            <a:ext cx="3567448" cy="188031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Create a better designed experiment.</a:t>
            </a:r>
          </a:p>
        </p:txBody>
      </p:sp>
      <p:sp>
        <p:nvSpPr>
          <p:cNvPr id="4" name="Oval 3"/>
          <p:cNvSpPr/>
          <p:nvPr/>
        </p:nvSpPr>
        <p:spPr>
          <a:xfrm>
            <a:off x="344096" y="4484352"/>
            <a:ext cx="3567448" cy="1880316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Determine best techniques for experimenting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484324" y="2289176"/>
            <a:ext cx="3567448" cy="188031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Identify best tools to measure your variables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624552" y="2289176"/>
            <a:ext cx="3567448" cy="1880316"/>
          </a:xfrm>
          <a:prstGeom prst="ellipse">
            <a:avLst/>
          </a:prstGeom>
          <a:solidFill>
            <a:srgbClr val="B2B2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Understand existing theory behind your experiment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84324" y="4484352"/>
            <a:ext cx="3567448" cy="1880316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Develop adequate safety procedures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624552" y="4484352"/>
            <a:ext cx="3567448" cy="1880316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Explain why your results turn out the way they do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7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2" y="1028700"/>
            <a:ext cx="1793081" cy="2300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7150" y="914401"/>
            <a:ext cx="5943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solidFill>
                  <a:srgbClr val="00B050"/>
                </a:solidFill>
                <a:latin typeface="Arial" charset="0"/>
              </a:rPr>
              <a:t>Project Journal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491481"/>
            <a:ext cx="6858000" cy="370332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102870" indent="0">
              <a:lnSpc>
                <a:spcPct val="10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1950" b="1" dirty="0">
                <a:solidFill>
                  <a:srgbClr val="FF0000"/>
                </a:solidFill>
              </a:rPr>
              <a:t>EVERY </a:t>
            </a:r>
            <a:r>
              <a:rPr lang="en-US" sz="1950" b="1" dirty="0"/>
              <a:t>student needs to keep a project journal</a:t>
            </a:r>
          </a:p>
          <a:p>
            <a:pPr marL="102870" indent="0">
              <a:lnSpc>
                <a:spcPct val="10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1950" b="1" dirty="0">
                <a:solidFill>
                  <a:srgbClr val="3333FF"/>
                </a:solidFill>
              </a:rPr>
              <a:t>EVERYTHING </a:t>
            </a:r>
            <a:r>
              <a:rPr lang="en-US" sz="1950" b="1" dirty="0"/>
              <a:t>you do should be recorded in</a:t>
            </a:r>
          </a:p>
          <a:p>
            <a:pPr marL="102870" indent="0">
              <a:lnSpc>
                <a:spcPct val="10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1950" b="1" dirty="0"/>
              <a:t> your project journal (not just your </a:t>
            </a:r>
          </a:p>
          <a:p>
            <a:pPr marL="102870" indent="0">
              <a:lnSpc>
                <a:spcPct val="10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1950" b="1" dirty="0"/>
              <a:t>experimental data).</a:t>
            </a:r>
          </a:p>
          <a:p>
            <a:pPr marL="102870" indent="0">
              <a:lnSpc>
                <a:spcPct val="11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1950" b="1" u="sng" dirty="0">
                <a:solidFill>
                  <a:srgbClr val="FFC000"/>
                </a:solidFill>
              </a:rPr>
              <a:t>DATE</a:t>
            </a:r>
            <a:r>
              <a:rPr lang="en-US" sz="1950" b="1" dirty="0"/>
              <a:t> every entry – extremely important!!!</a:t>
            </a:r>
          </a:p>
          <a:p>
            <a:pPr marL="102870" indent="0">
              <a:lnSpc>
                <a:spcPct val="11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1950" b="1" dirty="0"/>
              <a:t>Use non-erasable pen, not pencil.</a:t>
            </a:r>
          </a:p>
          <a:p>
            <a:pPr marL="102870" indent="0">
              <a:lnSpc>
                <a:spcPct val="11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1950" b="1" dirty="0"/>
              <a:t>Do </a:t>
            </a:r>
            <a:r>
              <a:rPr lang="en-US" sz="1950" b="1" dirty="0">
                <a:solidFill>
                  <a:srgbClr val="FF0000"/>
                </a:solidFill>
              </a:rPr>
              <a:t>NOT</a:t>
            </a:r>
            <a:r>
              <a:rPr lang="en-US" sz="1950" b="1" dirty="0"/>
              <a:t> tear out pages, </a:t>
            </a:r>
            <a:r>
              <a:rPr lang="en-US" sz="1950" b="1" dirty="0"/>
              <a:t>use </a:t>
            </a:r>
            <a:r>
              <a:rPr lang="en-US" sz="1950" b="1" dirty="0"/>
              <a:t>white out, or scribble out mistakes.</a:t>
            </a:r>
          </a:p>
          <a:p>
            <a:pPr marL="696087" lvl="1" indent="-257175">
              <a:lnSpc>
                <a:spcPct val="110000"/>
              </a:lnSpc>
              <a:defRPr/>
            </a:pPr>
            <a:r>
              <a:rPr lang="en-US" sz="1650" b="1" dirty="0"/>
              <a:t>Draw </a:t>
            </a:r>
            <a:r>
              <a:rPr lang="en-US" sz="1650" b="1" dirty="0"/>
              <a:t>ONE line (</a:t>
            </a:r>
            <a:r>
              <a:rPr lang="en-US" sz="1650" b="1" strike="sngStrike" dirty="0"/>
              <a:t>mistack</a:t>
            </a:r>
            <a:r>
              <a:rPr lang="en-US" sz="1650" b="1" dirty="0"/>
              <a:t>) through any mistakes</a:t>
            </a:r>
            <a:r>
              <a:rPr lang="en-US" sz="1650" b="1" dirty="0"/>
              <a:t>.</a:t>
            </a:r>
          </a:p>
          <a:p>
            <a:pPr marL="438912" lvl="1" indent="0">
              <a:lnSpc>
                <a:spcPct val="110000"/>
              </a:lnSpc>
              <a:buNone/>
              <a:defRPr/>
            </a:pPr>
            <a:endParaRPr lang="en-US" sz="1650" b="1" dirty="0"/>
          </a:p>
          <a:p>
            <a:pPr marL="102870" indent="0">
              <a:lnSpc>
                <a:spcPct val="11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1950" b="1" dirty="0"/>
              <a:t>Your </a:t>
            </a:r>
            <a:r>
              <a:rPr lang="en-US" sz="1950" b="1" dirty="0"/>
              <a:t>journal </a:t>
            </a:r>
            <a:r>
              <a:rPr lang="en-US" sz="1950" b="1" dirty="0"/>
              <a:t>should document the process of selecting a topic, background research, rough drafts of your Research Plan, your data – </a:t>
            </a:r>
            <a:r>
              <a:rPr lang="en-US" sz="1950" b="1" dirty="0">
                <a:solidFill>
                  <a:srgbClr val="00B050"/>
                </a:solidFill>
              </a:rPr>
              <a:t>EVERYTHING!</a:t>
            </a:r>
            <a:r>
              <a:rPr lang="en-US" sz="1950" b="1" dirty="0"/>
              <a:t> -- </a:t>
            </a:r>
            <a:r>
              <a:rPr lang="en-US" sz="1950" b="1" dirty="0">
                <a:solidFill>
                  <a:srgbClr val="00B050"/>
                </a:solidFill>
              </a:rPr>
              <a:t>START MAKING ENTRIES TODAY</a:t>
            </a:r>
            <a:r>
              <a:rPr lang="en-US" sz="1950" b="1" dirty="0"/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64116" y="1662356"/>
            <a:ext cx="9715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  <a:latin typeface="Arial" charset="0"/>
              </a:rPr>
              <a:t>Mr. Anzelmo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  <a:latin typeface="Arial" charset="0"/>
              </a:rPr>
              <a:t>Science Fair</a:t>
            </a:r>
          </a:p>
        </p:txBody>
      </p:sp>
    </p:spTree>
    <p:extLst>
      <p:ext uri="{BB962C8B-B14F-4D97-AF65-F5344CB8AC3E}">
        <p14:creationId xmlns:p14="http://schemas.microsoft.com/office/powerpoint/2010/main" val="7433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1828800" y="381001"/>
            <a:ext cx="845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</a:rPr>
              <a:t>What is your </a:t>
            </a:r>
            <a:r>
              <a:rPr lang="en-US" altLang="en-US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research question</a:t>
            </a:r>
            <a:r>
              <a:rPr lang="en-US" altLang="en-US" sz="4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  <a:endParaRPr lang="en-US" altLang="en-US" sz="4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828800" y="381000"/>
            <a:ext cx="8458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</a:rPr>
              <a:t>What is your </a:t>
            </a:r>
            <a:r>
              <a:rPr lang="en-US" altLang="en-US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research question</a:t>
            </a:r>
            <a:r>
              <a:rPr lang="en-US" altLang="en-US" sz="4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  <a:endParaRPr lang="en-US" altLang="en-US" sz="4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8000"/>
                </a:solidFill>
                <a:latin typeface="Calibri" panose="020F0502020204030204" pitchFamily="34" charset="0"/>
              </a:rPr>
              <a:t>Does the size of the pond affect the size of the alligators living in it?</a:t>
            </a:r>
          </a:p>
        </p:txBody>
      </p:sp>
      <p:pic>
        <p:nvPicPr>
          <p:cNvPr id="7171" name="Picture 2" descr="http://www.biggamehunt.net/graphics/photos_talltales/j_felsher_rider_alligato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42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1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752600" y="2698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b="1" dirty="0" smtClean="0"/>
              <a:t>What is your </a:t>
            </a:r>
            <a:r>
              <a:rPr lang="en-US" altLang="en-US" b="1" dirty="0" smtClean="0">
                <a:solidFill>
                  <a:srgbClr val="FF0000"/>
                </a:solidFill>
              </a:rPr>
              <a:t>hypothesis</a:t>
            </a:r>
            <a:r>
              <a:rPr lang="en-US" altLang="en-US" b="1" dirty="0" smtClean="0"/>
              <a:t>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25003" y="1165226"/>
            <a:ext cx="11565228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u="sng" dirty="0">
                <a:solidFill>
                  <a:srgbClr val="008000"/>
                </a:solidFill>
              </a:rPr>
              <a:t>If</a:t>
            </a:r>
            <a:r>
              <a:rPr lang="en-US" altLang="en-US" b="1" dirty="0"/>
              <a:t> there is a relationship between the </a:t>
            </a:r>
            <a:r>
              <a:rPr lang="en-US" altLang="en-US" b="1" dirty="0">
                <a:solidFill>
                  <a:srgbClr val="0070C0"/>
                </a:solidFill>
              </a:rPr>
              <a:t>size of a pond </a:t>
            </a:r>
            <a:r>
              <a:rPr lang="en-US" altLang="en-US" b="1" dirty="0"/>
              <a:t>and the </a:t>
            </a:r>
            <a:r>
              <a:rPr lang="en-US" altLang="en-US" b="1" dirty="0">
                <a:solidFill>
                  <a:srgbClr val="FF0000"/>
                </a:solidFill>
              </a:rPr>
              <a:t>average size of alligators</a:t>
            </a:r>
            <a:r>
              <a:rPr lang="en-US" altLang="en-US" b="1" dirty="0"/>
              <a:t> living within it, </a:t>
            </a:r>
            <a:r>
              <a:rPr lang="en-US" altLang="en-US" b="1" u="sng" dirty="0">
                <a:solidFill>
                  <a:srgbClr val="008000"/>
                </a:solidFill>
              </a:rPr>
              <a:t>then</a:t>
            </a:r>
            <a:r>
              <a:rPr lang="en-US" altLang="en-US" b="1" dirty="0"/>
              <a:t> the </a:t>
            </a:r>
            <a:r>
              <a:rPr lang="en-US" altLang="en-US" b="1" i="1" dirty="0">
                <a:solidFill>
                  <a:srgbClr val="FF0000"/>
                </a:solidFill>
              </a:rPr>
              <a:t>mean and median lengths of alligators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/>
              <a:t>should increase with </a:t>
            </a:r>
            <a:r>
              <a:rPr lang="en-US" altLang="en-US" b="1" i="1" dirty="0">
                <a:solidFill>
                  <a:srgbClr val="0070C0"/>
                </a:solidFill>
              </a:rPr>
              <a:t>increases in pond depth, diameter, and volume</a:t>
            </a:r>
            <a:r>
              <a:rPr lang="en-US" altLang="en-US" b="1" dirty="0"/>
              <a:t>.</a:t>
            </a:r>
          </a:p>
        </p:txBody>
      </p:sp>
      <p:pic>
        <p:nvPicPr>
          <p:cNvPr id="6148" name="Picture 4" descr="http://static.howstuffworks.com/gif/alligator-feeding-frenz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5126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1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http://doroteos2.files.wordpress.com/2009/03/dunce-c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95" y="321122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067067" y="3581401"/>
            <a:ext cx="3505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Calibri" panose="020F0502020204030204" pitchFamily="34" charset="0"/>
              </a:rPr>
              <a:t>You must learn as much about your topic as you can!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0050" y="385763"/>
            <a:ext cx="11344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do you know about </a:t>
            </a:r>
            <a:r>
              <a:rPr lang="en-US" sz="4000" b="1" dirty="0" smtClean="0">
                <a:solidFill>
                  <a:srgbClr val="008000"/>
                </a:solidFill>
              </a:rPr>
              <a:t>alligators</a:t>
            </a:r>
            <a:r>
              <a:rPr lang="en-US" sz="4000" b="1" dirty="0" smtClean="0"/>
              <a:t>?</a:t>
            </a:r>
          </a:p>
          <a:p>
            <a:r>
              <a:rPr lang="en-US" sz="4000" b="1" dirty="0" smtClean="0"/>
              <a:t>What do you know about </a:t>
            </a:r>
            <a:r>
              <a:rPr lang="en-US" sz="4000" b="1" dirty="0" smtClean="0">
                <a:solidFill>
                  <a:srgbClr val="0070C0"/>
                </a:solidFill>
              </a:rPr>
              <a:t>measuring ponds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952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11738</TotalTime>
  <Words>867</Words>
  <Application>Microsoft Office PowerPoint</Application>
  <PresentationFormat>Widescreen</PresentationFormat>
  <Paragraphs>143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Berlin Sans FB Demi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your hypothesis?</vt:lpstr>
      <vt:lpstr>PowerPoint Presentation</vt:lpstr>
      <vt:lpstr>PowerPoint Presentation</vt:lpstr>
      <vt:lpstr>Your background research should answer questions needed to develop a valid experiment:</vt:lpstr>
      <vt:lpstr>Your background research should answer questions needed to develop a valid experiment:</vt:lpstr>
      <vt:lpstr>Your background research should answer questions needed to develop a valid experiment:</vt:lpstr>
      <vt:lpstr>Your background research should answer questions needed to develop a valid experiment:</vt:lpstr>
      <vt:lpstr>Your background research should answer questions needed to develop a valid experiment:</vt:lpstr>
      <vt:lpstr>Your background research should answer questions needed to develop a valid experiment:</vt:lpstr>
      <vt:lpstr>Your background research should answer questions needed to develop a valid experiment:</vt:lpstr>
      <vt:lpstr>Your background research should answer questions needed to develop a valid experiment:</vt:lpstr>
      <vt:lpstr>Your background research should answer questions needed to develop a valid experiment:</vt:lpstr>
      <vt:lpstr>Your background research should answer questions needed to develop a valid experiment:</vt:lpstr>
      <vt:lpstr>Your background research should answer questions needed to develop a valid experiment:</vt:lpstr>
      <vt:lpstr>Your background research should answer questions needed to develop a valid experiment:</vt:lpstr>
      <vt:lpstr>Your background research should answer questions needed to develop a valid experiment:</vt:lpstr>
      <vt:lpstr>Your background research should answer questions needed to develop a valid experiment:</vt:lpstr>
      <vt:lpstr>PowerPoint Presentation</vt:lpstr>
      <vt:lpstr>PowerPoint Presentation</vt:lpstr>
      <vt:lpstr>PowerPoint Presentation</vt:lpstr>
      <vt:lpstr>PowerPoint Presentation</vt:lpstr>
      <vt:lpstr>What Next?</vt:lpstr>
    </vt:vector>
  </TitlesOfParts>
  <Company>St. Johns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Anzelmo</dc:creator>
  <cp:lastModifiedBy>Joseph Anzelmo</cp:lastModifiedBy>
  <cp:revision>70</cp:revision>
  <dcterms:created xsi:type="dcterms:W3CDTF">2014-09-08T19:03:10Z</dcterms:created>
  <dcterms:modified xsi:type="dcterms:W3CDTF">2017-08-29T19:21:07Z</dcterms:modified>
</cp:coreProperties>
</file>