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9" r:id="rId5"/>
    <p:sldId id="263" r:id="rId6"/>
    <p:sldId id="264" r:id="rId7"/>
    <p:sldId id="265" r:id="rId8"/>
    <p:sldId id="266" r:id="rId9"/>
    <p:sldId id="267" r:id="rId10"/>
    <p:sldId id="26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E7B10-FA95-4CAB-9F55-027744984E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4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38BBD-6F96-45B8-8334-B9BE88CDDD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A3E68-CF0F-44F6-9392-29490BF75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CD38-AB5F-4427-84B5-5C81CDC65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9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3EB5F-B428-4DBA-BD27-A2329A1A7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0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7D8A5-6163-4325-898A-14E5BA45B3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2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D8EC7-C5CA-401C-A98C-A4433F1CAF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689A7-84DB-4B49-A48F-406C3C658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9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A21F5-CDC6-4C4E-8400-F567E04CA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4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2A379-12F6-4AFE-AFDC-69F2B283E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0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5D29D-B306-4BA8-84ED-BDFC5275DD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3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FB2356-51AD-46CE-B934-36255C938A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ms.stjohns.k12.fl.us/sciencefai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62" y="0"/>
            <a:ext cx="9144000" cy="6858000"/>
          </a:xfrm>
          <a:prstGeom prst="rect">
            <a:avLst/>
          </a:prstGeom>
        </p:spPr>
      </p:pic>
      <p:sp>
        <p:nvSpPr>
          <p:cNvPr id="3077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828800" y="1828801"/>
            <a:ext cx="2819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B9BD5">
                        <a:tint val="63000"/>
                        <a:sat val="105000"/>
                      </a:srgbClr>
                    </a:gs>
                    <a:gs pos="90000">
                      <a:srgbClr val="5B9BD5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Eras Bold ITC" pitchFamily="34" charset="0"/>
                <a:cs typeface="Times New Roman"/>
              </a:rPr>
              <a:t>         </a:t>
            </a:r>
            <a:endParaRPr lang="en-US" sz="3600" b="1" kern="1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ras Bold ITC" pitchFamily="34" charset="0"/>
              <a:cs typeface="Times New Roman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 rot="21107476">
            <a:off x="1638300" y="304800"/>
            <a:ext cx="5586748" cy="2399763"/>
          </a:xfrm>
          <a:prstGeom prst="rect">
            <a:avLst/>
          </a:prstGeom>
        </p:spPr>
        <p:txBody>
          <a:bodyPr lIns="45720" tIns="0" rIns="45720" bIns="0" numCol="1" anchor="b">
            <a:prstTxWarp prst="textDeflateBottom">
              <a:avLst/>
            </a:prstTxWarp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95250" h="25400" prst="softRound"/>
              <a:bevelB w="1905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cap="all" dirty="0">
                <a:ln w="6350">
                  <a:noFill/>
                </a:ln>
                <a:gradFill>
                  <a:gsLst>
                    <a:gs pos="0">
                      <a:srgbClr val="5B9BD5">
                        <a:tint val="73000"/>
                        <a:satMod val="145000"/>
                      </a:srgbClr>
                    </a:gs>
                    <a:gs pos="73000">
                      <a:srgbClr val="5B9BD5">
                        <a:tint val="73000"/>
                        <a:satMod val="145000"/>
                      </a:srgbClr>
                    </a:gs>
                    <a:gs pos="100000">
                      <a:srgbClr val="5B9BD5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glow rad="139700">
                    <a:srgbClr val="A5A5A5">
                      <a:satMod val="175000"/>
                      <a:alpha val="40000"/>
                    </a:srgb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Science Fair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b="1" cap="all" dirty="0" smtClean="0">
                <a:ln w="6350">
                  <a:noFill/>
                </a:ln>
                <a:gradFill>
                  <a:gsLst>
                    <a:gs pos="0">
                      <a:srgbClr val="5B9BD5">
                        <a:tint val="73000"/>
                        <a:satMod val="145000"/>
                      </a:srgbClr>
                    </a:gs>
                    <a:gs pos="73000">
                      <a:srgbClr val="5B9BD5">
                        <a:tint val="73000"/>
                        <a:satMod val="145000"/>
                      </a:srgbClr>
                    </a:gs>
                    <a:gs pos="100000">
                      <a:srgbClr val="5B9BD5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glow rad="139700">
                    <a:srgbClr val="A5A5A5">
                      <a:satMod val="175000"/>
                      <a:alpha val="40000"/>
                    </a:srgb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2017-18</a:t>
            </a:r>
            <a:endParaRPr lang="en-US" sz="4800" b="1" cap="all" dirty="0">
              <a:ln w="6350">
                <a:noFill/>
              </a:ln>
              <a:gradFill>
                <a:gsLst>
                  <a:gs pos="0">
                    <a:srgbClr val="5B9BD5">
                      <a:tint val="73000"/>
                      <a:satMod val="145000"/>
                    </a:srgbClr>
                  </a:gs>
                  <a:gs pos="73000">
                    <a:srgbClr val="5B9BD5">
                      <a:tint val="73000"/>
                      <a:satMod val="145000"/>
                    </a:srgbClr>
                  </a:gs>
                  <a:gs pos="100000">
                    <a:srgbClr val="5B9BD5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glow rad="139700">
                  <a:srgbClr val="A5A5A5">
                    <a:satMod val="175000"/>
                    <a:alpha val="40000"/>
                  </a:srgb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2971800" cy="2590800"/>
          </a:xfrm>
        </p:spPr>
        <p:txBody>
          <a:bodyPr>
            <a:noAutofit/>
            <a:scene3d>
              <a:camera prst="isometricRightUp"/>
              <a:lightRig rig="soft" dir="t">
                <a:rot lat="0" lon="0" rev="16800000"/>
              </a:lightRig>
            </a:scene3d>
          </a:bodyPr>
          <a:lstStyle/>
          <a:p>
            <a:pPr>
              <a:defRPr/>
            </a:pPr>
            <a:r>
              <a:rPr lang="en-US" sz="7200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erlin Sans FB Demi" pitchFamily="34" charset="0"/>
              </a:rPr>
              <a:t>What Next?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80434"/>
            <a:ext cx="8763000" cy="61722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600" b="1" dirty="0">
                <a:solidFill>
                  <a:srgbClr val="FF0000"/>
                </a:solidFill>
              </a:rPr>
              <a:t>1.Fill out your Student Entry form and turn in either       	today or next Tuesday.</a:t>
            </a:r>
          </a:p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600" b="1" dirty="0"/>
              <a:t>2. Get a Project Journal and start making entries.</a:t>
            </a:r>
          </a:p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600" b="1" dirty="0">
                <a:solidFill>
                  <a:srgbClr val="000066"/>
                </a:solidFill>
              </a:rPr>
              <a:t>3. Visit the Landrum Science Fair website and 	familiarize yourself with upcoming due dates</a:t>
            </a:r>
          </a:p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600" b="1" dirty="0">
                <a:solidFill>
                  <a:srgbClr val="008000"/>
                </a:solidFill>
              </a:rPr>
              <a:t>4. Start looking for sources of background 	information for your project, which is our topic 	next 	week!</a:t>
            </a:r>
          </a:p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356360" y="1138707"/>
            <a:ext cx="1013460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project should: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 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quantifiable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measureable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variables.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measurable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(time, distance, capacity, temperature, frequency, changes in rates, scale rankings…...)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dirty="0"/>
              <a:t>Product tests should be avoided unless you test the </a:t>
            </a:r>
            <a:r>
              <a:rPr lang="en-US" sz="2600" b="1" u="sng" dirty="0">
                <a:solidFill>
                  <a:srgbClr val="FF0000"/>
                </a:solidFill>
              </a:rPr>
              <a:t>chemical</a:t>
            </a:r>
            <a:r>
              <a:rPr lang="en-US" sz="2600" b="1" dirty="0">
                <a:solidFill>
                  <a:srgbClr val="FF0000"/>
                </a:solidFill>
              </a:rPr>
              <a:t> or</a:t>
            </a:r>
            <a:r>
              <a:rPr lang="en-US" sz="2600" b="1" dirty="0"/>
              <a:t> </a:t>
            </a:r>
            <a:r>
              <a:rPr lang="en-US" sz="2600" b="1" u="sng" dirty="0">
                <a:solidFill>
                  <a:srgbClr val="FF0000"/>
                </a:solidFill>
              </a:rPr>
              <a:t>physical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/>
              <a:t>properties of specific </a:t>
            </a:r>
            <a:r>
              <a:rPr lang="en-US" sz="2600" b="1" dirty="0" smtClean="0"/>
              <a:t>ingredients.</a:t>
            </a:r>
            <a:endParaRPr lang="en-US" sz="2600" b="1" dirty="0"/>
          </a:p>
          <a:p>
            <a:pPr marL="585216" lvl="1" indent="0">
              <a:lnSpc>
                <a:spcPct val="80000"/>
              </a:lnSpc>
              <a:buNone/>
              <a:defRPr/>
            </a:pPr>
            <a:r>
              <a:rPr lang="en-US" sz="2400" b="1" dirty="0"/>
              <a:t>* Your project must address </a:t>
            </a:r>
            <a:r>
              <a:rPr lang="en-US" sz="2400" b="1" u="sng" dirty="0">
                <a:solidFill>
                  <a:srgbClr val="FF0000"/>
                </a:solidFill>
              </a:rPr>
              <a:t>why</a:t>
            </a:r>
            <a:r>
              <a:rPr lang="en-US" sz="2400" b="1" dirty="0"/>
              <a:t> there may be a difference in the effectiveness between products based on chemical or physical properties</a:t>
            </a:r>
            <a:r>
              <a:rPr lang="en-US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22860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B050"/>
                </a:solidFill>
                <a:latin typeface="Arial" charset="0"/>
              </a:rPr>
              <a:t>What are the Judges Looking For?</a:t>
            </a:r>
          </a:p>
        </p:txBody>
      </p:sp>
    </p:spTree>
    <p:extLst>
      <p:ext uri="{BB962C8B-B14F-4D97-AF65-F5344CB8AC3E}">
        <p14:creationId xmlns:p14="http://schemas.microsoft.com/office/powerpoint/2010/main" val="52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214" y="152399"/>
            <a:ext cx="11133786" cy="547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The </a:t>
            </a:r>
            <a:r>
              <a:rPr lang="en-US" sz="2800" b="1" dirty="0" smtClean="0"/>
              <a:t>Landrum </a:t>
            </a:r>
            <a:r>
              <a:rPr lang="en-US" sz="2800" b="1" dirty="0"/>
              <a:t>Middle School Science Fair is affiliated with: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St. Johns County Science Fair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008000"/>
                </a:solidFill>
              </a:rPr>
              <a:t>Florida </a:t>
            </a:r>
            <a:r>
              <a:rPr lang="en-US" sz="2800" b="1" dirty="0">
                <a:solidFill>
                  <a:srgbClr val="008000"/>
                </a:solidFill>
              </a:rPr>
              <a:t>State Science and Engineering Fair (SSEF)  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	</a:t>
            </a:r>
            <a:r>
              <a:rPr lang="en-US" sz="2800" b="1" dirty="0" smtClean="0">
                <a:solidFill>
                  <a:srgbClr val="002060"/>
                </a:solidFill>
              </a:rPr>
              <a:t>Intel </a:t>
            </a:r>
            <a:r>
              <a:rPr lang="en-US" sz="2800" b="1" dirty="0">
                <a:solidFill>
                  <a:srgbClr val="002060"/>
                </a:solidFill>
              </a:rPr>
              <a:t>International Science and </a:t>
            </a:r>
            <a:r>
              <a:rPr lang="en-US" sz="2800" b="1" dirty="0" smtClean="0">
                <a:solidFill>
                  <a:srgbClr val="002060"/>
                </a:solidFill>
              </a:rPr>
              <a:t>Engineering Fair </a:t>
            </a:r>
            <a:r>
              <a:rPr lang="en-US" sz="2800" b="1" dirty="0">
                <a:solidFill>
                  <a:srgbClr val="002060"/>
                </a:solidFill>
              </a:rPr>
              <a:t>(ISEF)</a:t>
            </a:r>
          </a:p>
          <a:p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62" y="4224270"/>
            <a:ext cx="3581400" cy="2549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87662"/>
            <a:ext cx="25908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62" y="2820048"/>
            <a:ext cx="2635876" cy="39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6166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Parts of the Science Fair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143000"/>
            <a:ext cx="5867400" cy="43890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33800" y="813375"/>
            <a:ext cx="3429000" cy="3834825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124200" y="1723727"/>
            <a:ext cx="762000" cy="198301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1260309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prstClr val="black"/>
                </a:solidFill>
                <a:latin typeface="Arial" charset="0"/>
              </a:rPr>
              <a:t>Backboard</a:t>
            </a: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Presents your entire 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experiment</a:t>
            </a:r>
            <a:endParaRPr lang="en-US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91000" y="4145273"/>
            <a:ext cx="1676400" cy="1889744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124200" y="4953000"/>
            <a:ext cx="1066800" cy="0"/>
          </a:xfrm>
          <a:prstGeom prst="line">
            <a:avLst/>
          </a:prstGeom>
          <a:ln w="762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0" y="4038271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prstClr val="black"/>
                </a:solidFill>
                <a:latin typeface="Arial" charset="0"/>
              </a:rPr>
              <a:t>Project Binder </a:t>
            </a: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Contains paperwork, background research, and project report.</a:t>
            </a:r>
          </a:p>
        </p:txBody>
      </p:sp>
      <p:sp>
        <p:nvSpPr>
          <p:cNvPr id="18" name="Oval 17"/>
          <p:cNvSpPr/>
          <p:nvPr/>
        </p:nvSpPr>
        <p:spPr>
          <a:xfrm>
            <a:off x="5638800" y="3878266"/>
            <a:ext cx="1676400" cy="18897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7162800" y="5396500"/>
            <a:ext cx="457200" cy="3715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1" y="5762186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prstClr val="black"/>
                </a:solidFill>
                <a:latin typeface="Arial" charset="0"/>
              </a:rPr>
              <a:t>Project Journal -</a:t>
            </a: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  A diary of your project. A record of everything you did.</a:t>
            </a:r>
          </a:p>
        </p:txBody>
      </p:sp>
    </p:spTree>
    <p:extLst>
      <p:ext uri="{BB962C8B-B14F-4D97-AF65-F5344CB8AC3E}">
        <p14:creationId xmlns:p14="http://schemas.microsoft.com/office/powerpoint/2010/main" val="29364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15" grpId="0"/>
      <p:bldP spid="18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500" y="1202028"/>
            <a:ext cx="8686800" cy="4876800"/>
          </a:xfrm>
        </p:spPr>
        <p:txBody>
          <a:bodyPr>
            <a:normAutofit fontScale="85000" lnSpcReduction="20000"/>
          </a:bodyPr>
          <a:lstStyle/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b="1" dirty="0" smtClean="0"/>
              <a:t>Projects that: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800" b="1" dirty="0"/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800" b="1" dirty="0" smtClean="0"/>
              <a:t>Are Meaningful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800" b="1" dirty="0" smtClean="0"/>
              <a:t>Have real world applications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800" b="1" dirty="0" smtClean="0"/>
              <a:t>Have a clear purpose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800" b="1" dirty="0" smtClean="0"/>
              <a:t>Solve a real-world problem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800" b="1" dirty="0" smtClean="0"/>
              <a:t>Address a issue in your community</a:t>
            </a:r>
          </a:p>
          <a:p>
            <a:pPr marL="594360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sz="2800" b="1" dirty="0" smtClean="0"/>
              <a:t>Are challenging</a:t>
            </a:r>
          </a:p>
          <a:p>
            <a:pPr marL="585216" lvl="1" indent="0">
              <a:buNone/>
              <a:defRPr/>
            </a:pPr>
            <a:endParaRPr lang="en-US" b="1" dirty="0" smtClean="0"/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en-US" sz="2800" b="1" dirty="0"/>
              <a:t>Steer clear of “typical” or commonly-done projects with obvious outcomes (</a:t>
            </a:r>
            <a:r>
              <a:rPr lang="en-US" sz="2800" b="1" dirty="0">
                <a:solidFill>
                  <a:srgbClr val="FF0000"/>
                </a:solidFill>
              </a:rPr>
              <a:t>ScienceBuddies.com</a:t>
            </a:r>
            <a:r>
              <a:rPr lang="en-US" sz="2800" b="1" dirty="0"/>
              <a:t>) 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en-US" sz="2800" b="1" dirty="0"/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en-US" sz="2800" b="1" dirty="0"/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en-US" sz="2800" b="1" dirty="0"/>
              <a:t>Models and demonstrations, while educational, are </a:t>
            </a:r>
            <a:r>
              <a:rPr lang="en-US" sz="2800" b="1" i="1" dirty="0"/>
              <a:t>not</a:t>
            </a:r>
            <a:r>
              <a:rPr lang="en-US" sz="2800" b="1" dirty="0"/>
              <a:t> Science Fair projects!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Blip>
                <a:blip r:embed="rId2"/>
              </a:buBlip>
              <a:defRPr/>
            </a:pPr>
            <a:endParaRPr lang="en-US" sz="28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Blip>
                <a:blip r:embed="rId2"/>
              </a:buBlip>
              <a:defRPr/>
            </a:pPr>
            <a:endParaRPr lang="en-US" sz="2800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2860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B050"/>
                </a:solidFill>
                <a:latin typeface="Arial" charset="0"/>
              </a:rPr>
              <a:t>What are the Judges Looking For?</a:t>
            </a:r>
          </a:p>
        </p:txBody>
      </p:sp>
    </p:spTree>
    <p:extLst>
      <p:ext uri="{BB962C8B-B14F-4D97-AF65-F5344CB8AC3E}">
        <p14:creationId xmlns:p14="http://schemas.microsoft.com/office/powerpoint/2010/main" val="24550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6384"/>
            <a:ext cx="78867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1790700" y="1371946"/>
            <a:ext cx="8610600" cy="4953000"/>
          </a:xfrm>
        </p:spPr>
        <p:txBody>
          <a:bodyPr>
            <a:normAutofit lnSpcReduction="10000"/>
          </a:bodyPr>
          <a:lstStyle/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Topic selection is the hardest part!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b="1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Use imagination, thoughtfulness, independence, and diligence.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b="1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Pursue topics that interest you.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b="1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Use current events to inspire you.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b="1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Address questions of local or regional concern.</a:t>
            </a:r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b="1" dirty="0"/>
          </a:p>
          <a:p>
            <a:pPr marL="13716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b="1" dirty="0"/>
              <a:t>Try to </a:t>
            </a:r>
            <a:r>
              <a:rPr lang="en-US" sz="2400" b="1" dirty="0" smtClean="0"/>
              <a:t>answer an unanswered question, solve </a:t>
            </a:r>
            <a:r>
              <a:rPr lang="en-US" sz="2400" b="1" dirty="0"/>
              <a:t>a problem, invent something, </a:t>
            </a:r>
            <a:r>
              <a:rPr lang="en-US" sz="2400" b="1" dirty="0" smtClean="0"/>
              <a:t>or improve something. 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52650" y="228600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B050"/>
                </a:solidFill>
                <a:latin typeface="Arial" charset="0"/>
              </a:rPr>
              <a:t>Where Do I Begin?</a:t>
            </a:r>
          </a:p>
        </p:txBody>
      </p:sp>
    </p:spTree>
    <p:extLst>
      <p:ext uri="{BB962C8B-B14F-4D97-AF65-F5344CB8AC3E}">
        <p14:creationId xmlns:p14="http://schemas.microsoft.com/office/powerpoint/2010/main" val="37444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1" y="228600"/>
            <a:ext cx="2390775" cy="306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76201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B050"/>
                </a:solidFill>
                <a:latin typeface="Arial" charset="0"/>
              </a:rPr>
              <a:t>Project Journal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845641"/>
            <a:ext cx="9144000" cy="493776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137160" indent="0">
              <a:lnSpc>
                <a:spcPct val="10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dirty="0">
                <a:solidFill>
                  <a:srgbClr val="FF0000"/>
                </a:solidFill>
              </a:rPr>
              <a:t>EVERY </a:t>
            </a:r>
            <a:r>
              <a:rPr lang="en-US" sz="2600" b="1" dirty="0"/>
              <a:t>student needs to keep a project journal</a:t>
            </a:r>
          </a:p>
          <a:p>
            <a:pPr marL="137160" indent="0">
              <a:lnSpc>
                <a:spcPct val="10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dirty="0">
                <a:solidFill>
                  <a:srgbClr val="3333FF"/>
                </a:solidFill>
              </a:rPr>
              <a:t>EVERYTHING </a:t>
            </a:r>
            <a:r>
              <a:rPr lang="en-US" sz="2600" b="1" dirty="0"/>
              <a:t>you do should be recorded in</a:t>
            </a:r>
          </a:p>
          <a:p>
            <a:pPr marL="137160" indent="0">
              <a:lnSpc>
                <a:spcPct val="10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dirty="0"/>
              <a:t> your project journal (not just your </a:t>
            </a:r>
          </a:p>
          <a:p>
            <a:pPr marL="137160" indent="0">
              <a:lnSpc>
                <a:spcPct val="10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dirty="0"/>
              <a:t>experimental data).</a:t>
            </a:r>
          </a:p>
          <a:p>
            <a:pPr marL="137160" indent="0">
              <a:lnSpc>
                <a:spcPct val="11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u="sng" dirty="0">
                <a:solidFill>
                  <a:srgbClr val="FFC000"/>
                </a:solidFill>
              </a:rPr>
              <a:t>DATE</a:t>
            </a:r>
            <a:r>
              <a:rPr lang="en-US" sz="2600" b="1" dirty="0"/>
              <a:t> every entry – extremely important!!!</a:t>
            </a:r>
          </a:p>
          <a:p>
            <a:pPr marL="137160" indent="0">
              <a:lnSpc>
                <a:spcPct val="11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dirty="0"/>
              <a:t>Use non-erasable pen, not pencil.</a:t>
            </a:r>
          </a:p>
          <a:p>
            <a:pPr marL="137160" indent="0">
              <a:lnSpc>
                <a:spcPct val="11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dirty="0"/>
              <a:t>Do </a:t>
            </a:r>
            <a:r>
              <a:rPr lang="en-US" sz="2600" b="1" dirty="0">
                <a:solidFill>
                  <a:srgbClr val="FF0000"/>
                </a:solidFill>
              </a:rPr>
              <a:t>NOT</a:t>
            </a:r>
            <a:r>
              <a:rPr lang="en-US" sz="2600" b="1" dirty="0"/>
              <a:t> tear out pages, </a:t>
            </a:r>
            <a:r>
              <a:rPr lang="en-US" sz="2600" b="1" dirty="0" smtClean="0"/>
              <a:t>use </a:t>
            </a:r>
            <a:r>
              <a:rPr lang="en-US" sz="2600" b="1" dirty="0"/>
              <a:t>white out, or scribble out mistakes.</a:t>
            </a:r>
          </a:p>
          <a:p>
            <a:pPr marL="928116" lvl="1" indent="-342900">
              <a:lnSpc>
                <a:spcPct val="110000"/>
              </a:lnSpc>
              <a:defRPr/>
            </a:pPr>
            <a:r>
              <a:rPr lang="en-US" sz="2200" b="1" dirty="0" smtClean="0"/>
              <a:t>Draw </a:t>
            </a:r>
            <a:r>
              <a:rPr lang="en-US" sz="2200" b="1" dirty="0"/>
              <a:t>ONE line (</a:t>
            </a:r>
            <a:r>
              <a:rPr lang="en-US" sz="2200" b="1" strike="sngStrike" dirty="0"/>
              <a:t>mistack</a:t>
            </a:r>
            <a:r>
              <a:rPr lang="en-US" sz="2200" b="1" dirty="0"/>
              <a:t>) through any mistakes</a:t>
            </a:r>
            <a:r>
              <a:rPr lang="en-US" sz="2200" b="1" dirty="0" smtClean="0"/>
              <a:t>.</a:t>
            </a:r>
          </a:p>
          <a:p>
            <a:pPr marL="585216" lvl="1" indent="0">
              <a:lnSpc>
                <a:spcPct val="110000"/>
              </a:lnSpc>
              <a:buNone/>
              <a:defRPr/>
            </a:pPr>
            <a:endParaRPr lang="en-US" sz="2200" b="1" dirty="0"/>
          </a:p>
          <a:p>
            <a:pPr marL="137160" indent="0">
              <a:lnSpc>
                <a:spcPct val="11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600" b="1" dirty="0"/>
              <a:t>Your </a:t>
            </a:r>
            <a:r>
              <a:rPr lang="en-US" sz="2600" b="1" dirty="0" smtClean="0"/>
              <a:t>journal </a:t>
            </a:r>
            <a:r>
              <a:rPr lang="en-US" sz="2600" b="1" dirty="0"/>
              <a:t>should document the process of selecting a topic, background research, rough drafts of your Research Plan, your data – </a:t>
            </a:r>
            <a:r>
              <a:rPr lang="en-US" sz="2600" b="1" dirty="0">
                <a:solidFill>
                  <a:srgbClr val="00B050"/>
                </a:solidFill>
              </a:rPr>
              <a:t>EVERYTHING!</a:t>
            </a:r>
            <a:r>
              <a:rPr lang="en-US" sz="2600" b="1" dirty="0"/>
              <a:t> -- </a:t>
            </a:r>
            <a:r>
              <a:rPr lang="en-US" sz="2600" b="1" dirty="0">
                <a:solidFill>
                  <a:srgbClr val="00B050"/>
                </a:solidFill>
              </a:rPr>
              <a:t>START MAKING ENTRIES TODAY</a:t>
            </a:r>
            <a:r>
              <a:rPr lang="en-US" sz="2600" b="1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3488" y="107347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Mr. Anzelmo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Science Fair</a:t>
            </a:r>
          </a:p>
        </p:txBody>
      </p:sp>
    </p:spTree>
    <p:extLst>
      <p:ext uri="{BB962C8B-B14F-4D97-AF65-F5344CB8AC3E}">
        <p14:creationId xmlns:p14="http://schemas.microsoft.com/office/powerpoint/2010/main" val="18474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7886700" cy="43513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u="sng" dirty="0" smtClean="0"/>
              <a:t>8/22/17</a:t>
            </a:r>
            <a:endParaRPr lang="en-US" b="1" u="sng" dirty="0" smtClean="0"/>
          </a:p>
          <a:p>
            <a:pPr eaLnBrk="1" hangingPunct="1">
              <a:buFont typeface="Wingdings" pitchFamily="2" charset="2"/>
              <a:buNone/>
            </a:pPr>
            <a:endParaRPr lang="en-US" b="1" u="sng" dirty="0" smtClean="0"/>
          </a:p>
          <a:p>
            <a:pPr>
              <a:buNone/>
            </a:pPr>
            <a:r>
              <a:rPr lang="en-US" b="1" dirty="0" smtClean="0"/>
              <a:t>	Attended first Science Fair Checkpoint meeting.  Discussed project components and filled out Student Entry Form.  Will need to visit science </a:t>
            </a:r>
            <a:r>
              <a:rPr lang="en-US" b="1" dirty="0"/>
              <a:t>fair website:  </a:t>
            </a:r>
            <a:r>
              <a:rPr lang="en-US" b="1" dirty="0">
                <a:hlinkClick r:id="rId2"/>
              </a:rPr>
              <a:t>http://www.lms.stjohns.k12.fl.us/sciencefair</a:t>
            </a:r>
            <a:r>
              <a:rPr lang="en-US" b="1" dirty="0" smtClean="0">
                <a:hlinkClick r:id="rId2"/>
              </a:rPr>
              <a:t>/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	My first topic idea deals with methods to reduce plastic consumption by using...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86200" y="381001"/>
            <a:ext cx="7296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B050"/>
                </a:solidFill>
                <a:latin typeface="Arial" charset="0"/>
              </a:rPr>
              <a:t>Sample Entry</a:t>
            </a:r>
          </a:p>
        </p:txBody>
      </p:sp>
    </p:spTree>
    <p:extLst>
      <p:ext uri="{BB962C8B-B14F-4D97-AF65-F5344CB8AC3E}">
        <p14:creationId xmlns:p14="http://schemas.microsoft.com/office/powerpoint/2010/main" val="24268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10896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FF0000"/>
                </a:solidFill>
              </a:rPr>
              <a:t>NO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</a:rPr>
              <a:t>You must first</a:t>
            </a:r>
            <a:r>
              <a:rPr lang="en-US" sz="2800" b="1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002060"/>
                </a:solidFill>
              </a:rPr>
              <a:t>1) Conduct background research and create a bibliography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6600"/>
                </a:solidFill>
              </a:rPr>
              <a:t>2) Create a detailed Research Plan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3) Complete all of the Official ISEF forms needed for </a:t>
            </a:r>
            <a:r>
              <a:rPr lang="en-US" sz="2600" b="1" dirty="0" smtClean="0">
                <a:solidFill>
                  <a:srgbClr val="FF0000"/>
                </a:solidFill>
              </a:rPr>
              <a:t>your project and receive project approval</a:t>
            </a:r>
            <a:endParaRPr lang="en-US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These tasks must be completed </a:t>
            </a:r>
            <a:r>
              <a:rPr lang="en-US" sz="2600" b="1" u="sng" dirty="0" smtClean="0">
                <a:solidFill>
                  <a:srgbClr val="FF0000"/>
                </a:solidFill>
              </a:rPr>
              <a:t>BEFORE</a:t>
            </a:r>
            <a:r>
              <a:rPr lang="en-US" sz="2600" b="1" dirty="0" smtClean="0"/>
              <a:t> </a:t>
            </a:r>
            <a:r>
              <a:rPr lang="en-US" sz="2600" b="1" dirty="0"/>
              <a:t>any experimentation can begin!!!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Winning students can advance to the St. Johns County Science fair and the Florida State Fair, and potentially win monetary awards and college scholarships!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1360" y="15240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6600"/>
                </a:solidFill>
                <a:latin typeface="Arial" charset="0"/>
              </a:rPr>
              <a:t>Can I Start Experimenting?</a:t>
            </a:r>
          </a:p>
        </p:txBody>
      </p:sp>
    </p:spTree>
    <p:extLst>
      <p:ext uri="{BB962C8B-B14F-4D97-AF65-F5344CB8AC3E}">
        <p14:creationId xmlns:p14="http://schemas.microsoft.com/office/powerpoint/2010/main" val="38457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146521"/>
          <a:ext cx="4343400" cy="6598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5956042" imgH="9050257" progId="Word.Document.12">
                  <p:embed/>
                </p:oleObj>
              </mc:Choice>
              <mc:Fallback>
                <p:oleObj name="Document" r:id="rId3" imgW="5956042" imgH="90502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146521"/>
                        <a:ext cx="4343400" cy="6598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36666" y="2114496"/>
            <a:ext cx="377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MUST</a:t>
            </a:r>
            <a:r>
              <a:rPr lang="en-US" b="1" dirty="0" smtClean="0">
                <a:solidFill>
                  <a:srgbClr val="FF0000"/>
                </a:solidFill>
              </a:rPr>
              <a:t> be parent email!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6666" y="757705"/>
            <a:ext cx="485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EVERY</a:t>
            </a:r>
            <a:r>
              <a:rPr lang="en-US" b="1" dirty="0" smtClean="0">
                <a:solidFill>
                  <a:srgbClr val="FF0000"/>
                </a:solidFill>
              </a:rPr>
              <a:t> student fills out their own form!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81105" y="991673"/>
            <a:ext cx="566670" cy="128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627040" y="2299162"/>
            <a:ext cx="566670" cy="128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5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7738</TotalTime>
  <Words>469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Berlin Sans FB Demi</vt:lpstr>
      <vt:lpstr>Calibri</vt:lpstr>
      <vt:lpstr>Calibri Light</vt:lpstr>
      <vt:lpstr>Eras Bold ITC</vt:lpstr>
      <vt:lpstr>Times New Roman</vt:lpstr>
      <vt:lpstr>Wingdings</vt:lpstr>
      <vt:lpstr>Wingdings 2</vt:lpstr>
      <vt:lpstr>1_Office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  <vt:lpstr>What Next?</vt:lpstr>
      <vt:lpstr>PowerPoint Presentation</vt:lpstr>
    </vt:vector>
  </TitlesOfParts>
  <Company>St. Johns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Anzelmo</dc:creator>
  <cp:lastModifiedBy>Joseph Anzelmo</cp:lastModifiedBy>
  <cp:revision>25</cp:revision>
  <dcterms:created xsi:type="dcterms:W3CDTF">2014-09-02T02:19:26Z</dcterms:created>
  <dcterms:modified xsi:type="dcterms:W3CDTF">2017-08-22T19:08:40Z</dcterms:modified>
</cp:coreProperties>
</file>